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3" r:id="rId3"/>
    <p:sldId id="258" r:id="rId4"/>
    <p:sldId id="278" r:id="rId5"/>
    <p:sldId id="259" r:id="rId6"/>
    <p:sldId id="272" r:id="rId7"/>
    <p:sldId id="264" r:id="rId8"/>
    <p:sldId id="260" r:id="rId9"/>
    <p:sldId id="261" r:id="rId10"/>
    <p:sldId id="262" r:id="rId11"/>
    <p:sldId id="263" r:id="rId12"/>
    <p:sldId id="271" r:id="rId13"/>
    <p:sldId id="275" r:id="rId14"/>
    <p:sldId id="276" r:id="rId15"/>
    <p:sldId id="269" r:id="rId16"/>
    <p:sldId id="267" r:id="rId17"/>
    <p:sldId id="270"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656" autoAdjust="0"/>
  </p:normalViewPr>
  <p:slideViewPr>
    <p:cSldViewPr>
      <p:cViewPr>
        <p:scale>
          <a:sx n="112" d="100"/>
          <a:sy n="112" d="100"/>
        </p:scale>
        <p:origin x="-168" y="11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4/12/2020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extLst>
      <p:ext uri="{BB962C8B-B14F-4D97-AF65-F5344CB8AC3E}">
        <p14:creationId xmlns:p14="http://schemas.microsoft.com/office/powerpoint/2010/main" val="398003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5</a:t>
            </a:fld>
            <a:endParaRPr lang="en-US"/>
          </a:p>
        </p:txBody>
      </p:sp>
    </p:spTree>
    <p:extLst>
      <p:ext uri="{BB962C8B-B14F-4D97-AF65-F5344CB8AC3E}">
        <p14:creationId xmlns:p14="http://schemas.microsoft.com/office/powerpoint/2010/main" val="243729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1FC63-5E4A-4366-BAFC-D5AF55FADB6C}"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1FC63-5E4A-4366-BAFC-D5AF55FADB6C}"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1FC63-5E4A-4366-BAFC-D5AF55FADB6C}"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1FC63-5E4A-4366-BAFC-D5AF55FADB6C}"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1FC63-5E4A-4366-BAFC-D5AF55FADB6C}"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1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8.gif"/><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Wallpaper_0012.jpg"/>
          <p:cNvPicPr>
            <a:picLocks noGrp="1" noChangeAspect="1"/>
          </p:cNvPicPr>
          <p:nvPr>
            <p:ph idx="1"/>
          </p:nvPr>
        </p:nvPicPr>
        <p:blipFill>
          <a:blip r:embed="rId2"/>
          <a:stretch>
            <a:fillRect/>
          </a:stretch>
        </p:blipFill>
        <p:spPr>
          <a:xfrm>
            <a:off x="0" y="0"/>
            <a:ext cx="8915400" cy="6629400"/>
          </a:xfrm>
          <a:prstGeom prst="rect">
            <a:avLst/>
          </a:prstGeom>
          <a:solidFill>
            <a:srgbClr val="00B050"/>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1905000" y="2989183"/>
            <a:ext cx="5257800" cy="13542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smtClean="0">
                <a:ln/>
                <a:solidFill>
                  <a:schemeClr val="bg1">
                    <a:lumMod val="75000"/>
                  </a:schemeClr>
                </a:solidFill>
                <a:effectLst>
                  <a:glow rad="139700">
                    <a:schemeClr val="accent2">
                      <a:satMod val="175000"/>
                      <a:alpha val="40000"/>
                    </a:schemeClr>
                  </a:glow>
                </a:effectLst>
                <a:latin typeface="Times New Roman" pitchFamily="18" charset="0"/>
                <a:cs typeface="Times New Roman" pitchFamily="18" charset="0"/>
              </a:rPr>
              <a:t> </a:t>
            </a:r>
            <a:r>
              <a:rPr lang="en-US" sz="3200" b="1">
                <a:ln/>
                <a:solidFill>
                  <a:schemeClr val="tx1"/>
                </a:solidFill>
                <a:effectLst>
                  <a:glow rad="139700">
                    <a:schemeClr val="accent2">
                      <a:satMod val="175000"/>
                      <a:alpha val="40000"/>
                    </a:schemeClr>
                  </a:glow>
                </a:effectLst>
                <a:latin typeface="Times New Roman" pitchFamily="18" charset="0"/>
                <a:cs typeface="Times New Roman" pitchFamily="18" charset="0"/>
              </a:rPr>
              <a:t> </a:t>
            </a:r>
            <a:r>
              <a:rPr lang="en-US" sz="3200" b="1" smtClean="0">
                <a:ln/>
                <a:solidFill>
                  <a:schemeClr val="tx1"/>
                </a:solidFill>
                <a:effectLst>
                  <a:glow rad="139700">
                    <a:schemeClr val="accent2">
                      <a:satMod val="175000"/>
                      <a:alpha val="40000"/>
                    </a:schemeClr>
                  </a:glow>
                </a:effectLst>
                <a:latin typeface="Times New Roman" pitchFamily="18" charset="0"/>
                <a:cs typeface="Times New Roman" pitchFamily="18" charset="0"/>
              </a:rPr>
              <a:t>           </a:t>
            </a:r>
            <a:r>
              <a:rPr lang="en-US" sz="3200" b="1" smtClean="0">
                <a:ln/>
                <a:solidFill>
                  <a:schemeClr val="tx1"/>
                </a:solidFill>
                <a:effectLst>
                  <a:glow rad="139700">
                    <a:schemeClr val="accent2">
                      <a:satMod val="175000"/>
                      <a:alpha val="40000"/>
                    </a:schemeClr>
                  </a:glow>
                </a:effectLst>
                <a:latin typeface="Times New Roman" pitchFamily="18" charset="0"/>
                <a:cs typeface="Times New Roman" pitchFamily="18" charset="0"/>
              </a:rPr>
              <a:t> </a:t>
            </a:r>
            <a:r>
              <a:rPr lang="en-US" sz="3200" b="1" dirty="0" smtClean="0">
                <a:ln/>
                <a:solidFill>
                  <a:schemeClr val="tx1"/>
                </a:solidFill>
                <a:effectLst>
                  <a:glow rad="139700">
                    <a:schemeClr val="accent2">
                      <a:satMod val="175000"/>
                      <a:alpha val="40000"/>
                    </a:schemeClr>
                  </a:glow>
                </a:effectLst>
                <a:latin typeface="Times New Roman" pitchFamily="18" charset="0"/>
                <a:cs typeface="Times New Roman" pitchFamily="18" charset="0"/>
              </a:rPr>
              <a:t>KỂ CHUYỆN</a:t>
            </a:r>
            <a:br>
              <a:rPr lang="en-US" sz="3200" b="1" dirty="0" smtClean="0">
                <a:ln/>
                <a:solidFill>
                  <a:schemeClr val="tx1"/>
                </a:solidFill>
                <a:effectLst>
                  <a:glow rad="139700">
                    <a:schemeClr val="accent2">
                      <a:satMod val="175000"/>
                      <a:alpha val="40000"/>
                    </a:schemeClr>
                  </a:glow>
                </a:effectLst>
                <a:latin typeface="Times New Roman" pitchFamily="18" charset="0"/>
                <a:cs typeface="Times New Roman" pitchFamily="18" charset="0"/>
              </a:rPr>
            </a:br>
            <a:r>
              <a:rPr lang="en-US" sz="3200" b="1" dirty="0" smtClean="0">
                <a:ln/>
                <a:solidFill>
                  <a:schemeClr val="tx1"/>
                </a:solidFill>
                <a:effectLst>
                  <a:glow rad="139700">
                    <a:schemeClr val="accent2">
                      <a:satMod val="175000"/>
                      <a:alpha val="40000"/>
                    </a:schemeClr>
                  </a:glow>
                </a:effectLst>
                <a:latin typeface="Times New Roman" pitchFamily="18" charset="0"/>
                <a:cs typeface="Times New Roman" pitchFamily="18" charset="0"/>
              </a:rPr>
              <a:t>  </a:t>
            </a:r>
            <a:r>
              <a:rPr lang="en-US" sz="2800" b="1" dirty="0" smtClean="0">
                <a:ln/>
                <a:solidFill>
                  <a:schemeClr val="tx1"/>
                </a:solidFill>
                <a:effectLst>
                  <a:glow rad="139700">
                    <a:schemeClr val="accent2">
                      <a:satMod val="175000"/>
                      <a:alpha val="40000"/>
                    </a:schemeClr>
                  </a:glow>
                </a:effectLst>
                <a:latin typeface="Times New Roman" pitchFamily="18" charset="0"/>
                <a:cs typeface="Times New Roman" pitchFamily="18" charset="0"/>
              </a:rPr>
              <a:t>   </a:t>
            </a:r>
            <a:r>
              <a:rPr lang="en-US" sz="2800" b="1" dirty="0" smtClean="0">
                <a:ln/>
                <a:solidFill>
                  <a:schemeClr val="tx1"/>
                </a:solidFill>
                <a:effectLst>
                  <a:glow rad="139700">
                    <a:schemeClr val="accent2">
                      <a:satMod val="175000"/>
                      <a:alpha val="40000"/>
                    </a:schemeClr>
                  </a:glow>
                </a:effectLst>
              </a:rPr>
              <a:t>           </a:t>
            </a:r>
            <a:r>
              <a:rPr lang="en-US" sz="2800" b="1" dirty="0" smtClean="0">
                <a:ln/>
                <a:solidFill>
                  <a:schemeClr val="tx1"/>
                </a:solidFill>
                <a:effectLst>
                  <a:glow rad="139700">
                    <a:schemeClr val="accent2">
                      <a:satMod val="175000"/>
                      <a:alpha val="40000"/>
                    </a:schemeClr>
                  </a:glow>
                </a:effectLst>
                <a:latin typeface="Times New Roman" pitchFamily="18" charset="0"/>
                <a:cs typeface="Times New Roman" pitchFamily="18" charset="0"/>
              </a:rPr>
              <a:t>        </a:t>
            </a:r>
            <a:r>
              <a:rPr lang="en-US" sz="2800" b="1" smtClean="0">
                <a:ln/>
                <a:solidFill>
                  <a:schemeClr val="tx1"/>
                </a:solidFill>
                <a:effectLst>
                  <a:glow rad="139700">
                    <a:schemeClr val="accent2">
                      <a:satMod val="175000"/>
                      <a:alpha val="40000"/>
                    </a:schemeClr>
                  </a:glow>
                </a:effectLst>
                <a:latin typeface="Times New Roman" pitchFamily="18" charset="0"/>
                <a:cs typeface="Times New Roman" pitchFamily="18" charset="0"/>
              </a:rPr>
              <a:t>LỚP</a:t>
            </a:r>
            <a:r>
              <a:rPr lang="en-US" sz="2800" b="1" smtClean="0">
                <a:ln/>
                <a:solidFill>
                  <a:schemeClr val="tx1"/>
                </a:solidFill>
                <a:effectLst>
                  <a:glow rad="139700">
                    <a:schemeClr val="accent2">
                      <a:satMod val="175000"/>
                      <a:alpha val="40000"/>
                    </a:schemeClr>
                  </a:glow>
                </a:effectLst>
              </a:rPr>
              <a:t> </a:t>
            </a:r>
            <a:r>
              <a:rPr lang="en-US" sz="2800" b="1" smtClean="0">
                <a:ln/>
                <a:solidFill>
                  <a:schemeClr val="tx1"/>
                </a:solidFill>
                <a:effectLst>
                  <a:glow rad="139700">
                    <a:schemeClr val="accent2">
                      <a:satMod val="175000"/>
                      <a:alpha val="40000"/>
                    </a:schemeClr>
                  </a:glow>
                </a:effectLst>
              </a:rPr>
              <a:t>5B</a:t>
            </a:r>
            <a:endParaRPr lang="en-US" sz="2800" b="1" dirty="0" smtClean="0">
              <a:ln/>
              <a:solidFill>
                <a:schemeClr val="tx1"/>
              </a:solidFill>
              <a:effectLst>
                <a:glow rad="139700">
                  <a:schemeClr val="accent2">
                    <a:satMod val="175000"/>
                    <a:alpha val="40000"/>
                  </a:schemeClr>
                </a:glow>
              </a:effectLst>
            </a:endParaRPr>
          </a:p>
          <a:p>
            <a:endParaRPr lang="en-US" b="1" dirty="0">
              <a:ln/>
              <a:solidFill>
                <a:schemeClr val="bg1">
                  <a:lumMod val="75000"/>
                </a:schemeClr>
              </a:solidFill>
            </a:endParaRPr>
          </a:p>
        </p:txBody>
      </p:sp>
      <p:sp>
        <p:nvSpPr>
          <p:cNvPr id="9" name="TextBox 8"/>
          <p:cNvSpPr txBox="1"/>
          <p:nvPr/>
        </p:nvSpPr>
        <p:spPr>
          <a:xfrm>
            <a:off x="1409700" y="1143000"/>
            <a:ext cx="6477000" cy="584775"/>
          </a:xfrm>
          <a:prstGeom prst="rect">
            <a:avLst/>
          </a:prstGeom>
          <a:noFill/>
        </p:spPr>
        <p:txBody>
          <a:bodyPr wrap="square" rtlCol="0">
            <a:spAutoFit/>
          </a:bodyPr>
          <a:lstStyle/>
          <a:p>
            <a:r>
              <a:rPr lang="en-US" sz="3200" b="1" dirty="0" smtClean="0">
                <a:solidFill>
                  <a:srgbClr val="FF0066"/>
                </a:solidFill>
                <a:latin typeface="Times New Roman" pitchFamily="18" charset="0"/>
                <a:cs typeface="Times New Roman" pitchFamily="18" charset="0"/>
              </a:rPr>
              <a:t>TRƯỜNG TIỂU </a:t>
            </a:r>
            <a:r>
              <a:rPr lang="en-US" sz="3200" b="1" smtClean="0">
                <a:solidFill>
                  <a:srgbClr val="FF0066"/>
                </a:solidFill>
                <a:latin typeface="Times New Roman" pitchFamily="18" charset="0"/>
                <a:cs typeface="Times New Roman" pitchFamily="18" charset="0"/>
              </a:rPr>
              <a:t>HỌC </a:t>
            </a:r>
            <a:r>
              <a:rPr lang="en-US" sz="3200" b="1" smtClean="0">
                <a:solidFill>
                  <a:srgbClr val="FF0066"/>
                </a:solidFill>
                <a:latin typeface="Times New Roman" pitchFamily="18" charset="0"/>
                <a:cs typeface="Times New Roman" pitchFamily="18" charset="0"/>
              </a:rPr>
              <a:t>HÀ THANH</a:t>
            </a:r>
            <a:r>
              <a:rPr lang="en-US" sz="3200" b="1" smtClean="0">
                <a:solidFill>
                  <a:srgbClr val="FF0066"/>
                </a:solidFill>
                <a:latin typeface="Times New Roman" pitchFamily="18" charset="0"/>
                <a:cs typeface="Times New Roman" pitchFamily="18" charset="0"/>
              </a:rPr>
              <a:t>                               </a:t>
            </a:r>
            <a:endParaRPr lang="en-US" sz="3200" b="1" dirty="0">
              <a:solidFill>
                <a:srgbClr val="FF0066"/>
              </a:solidFill>
              <a:latin typeface="Times New Roman" pitchFamily="18" charset="0"/>
              <a:cs typeface="Times New Roman" pitchFamily="18" charset="0"/>
            </a:endParaRPr>
          </a:p>
        </p:txBody>
      </p:sp>
      <p:pic>
        <p:nvPicPr>
          <p:cNvPr id="10" name="Picture 9" descr="gif_icon390.gif"/>
          <p:cNvPicPr>
            <a:picLocks noChangeAspect="1"/>
          </p:cNvPicPr>
          <p:nvPr/>
        </p:nvPicPr>
        <p:blipFill>
          <a:blip r:embed="rId3">
            <a:lum bright="-30000"/>
          </a:blip>
          <a:stretch>
            <a:fillRect/>
          </a:stretch>
        </p:blipFill>
        <p:spPr>
          <a:xfrm rot="19084739">
            <a:off x="7625503" y="5428391"/>
            <a:ext cx="1447800" cy="1255410"/>
          </a:xfrm>
          <a:prstGeom prst="rect">
            <a:avLst/>
          </a:prstGeom>
        </p:spPr>
      </p:pic>
      <p:pic>
        <p:nvPicPr>
          <p:cNvPr id="13" name="Picture 12" descr="valentine68.gif"/>
          <p:cNvPicPr>
            <a:picLocks noChangeAspect="1"/>
          </p:cNvPicPr>
          <p:nvPr/>
        </p:nvPicPr>
        <p:blipFill>
          <a:blip r:embed="rId4">
            <a:lum bright="-40000"/>
          </a:blip>
          <a:stretch>
            <a:fillRect/>
          </a:stretch>
        </p:blipFill>
        <p:spPr>
          <a:xfrm>
            <a:off x="6629400" y="2057400"/>
            <a:ext cx="1600200" cy="1373605"/>
          </a:xfrm>
          <a:prstGeom prst="rect">
            <a:avLst/>
          </a:prstGeom>
        </p:spPr>
      </p:pic>
      <p:pic>
        <p:nvPicPr>
          <p:cNvPr id="12" name="Picture 11" descr="valentine62.gif"/>
          <p:cNvPicPr>
            <a:picLocks noChangeAspect="1"/>
          </p:cNvPicPr>
          <p:nvPr/>
        </p:nvPicPr>
        <p:blipFill>
          <a:blip r:embed="rId5">
            <a:lum bright="-40000"/>
          </a:blip>
          <a:stretch>
            <a:fillRect/>
          </a:stretch>
        </p:blipFill>
        <p:spPr>
          <a:xfrm rot="1467313">
            <a:off x="242342" y="2980950"/>
            <a:ext cx="1471434" cy="1489660"/>
          </a:xfrm>
          <a:prstGeom prst="rect">
            <a:avLst/>
          </a:prstGeom>
        </p:spPr>
      </p:pic>
      <p:pic>
        <p:nvPicPr>
          <p:cNvPr id="16" name="Picture 15" descr="valentine36.gif"/>
          <p:cNvPicPr>
            <a:picLocks noChangeAspect="1"/>
          </p:cNvPicPr>
          <p:nvPr/>
        </p:nvPicPr>
        <p:blipFill>
          <a:blip r:embed="rId6"/>
          <a:stretch>
            <a:fillRect/>
          </a:stretch>
        </p:blipFill>
        <p:spPr>
          <a:xfrm>
            <a:off x="3352800" y="6172200"/>
            <a:ext cx="1295400" cy="685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64" presetClass="path" presetSubtype="0" accel="50000" decel="50000" fill="hold" nodeType="withEffect">
                                  <p:stCondLst>
                                    <p:cond delay="0"/>
                                  </p:stCondLst>
                                  <p:childTnLst>
                                    <p:animMotion origin="layout" path="M 5.55112E-17 -1.18409E-6 L -0.27917 -0.28307 " pathEditMode="fixed" rAng="0" ptsTypes="AA">
                                      <p:cBhvr>
                                        <p:cTn id="15" dur="1000" fill="hold"/>
                                        <p:tgtEl>
                                          <p:spTgt spid="16"/>
                                        </p:tgtEl>
                                        <p:attrNameLst>
                                          <p:attrName>ppt_x</p:attrName>
                                          <p:attrName>ppt_y</p:attrName>
                                        </p:attrNameLst>
                                      </p:cBhvr>
                                      <p:rCtr x="-14000" y="-14200"/>
                                    </p:animMotion>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1000"/>
                                        <p:tgtEl>
                                          <p:spTgt spid="12"/>
                                        </p:tgtEl>
                                      </p:cBhvr>
                                    </p:animEffect>
                                  </p:childTnLst>
                                </p:cTn>
                              </p:par>
                              <p:par>
                                <p:cTn id="22" presetID="39" presetClass="entr" presetSubtype="0" ac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childTnLst>
                                </p:cTn>
                              </p:par>
                              <p:par>
                                <p:cTn id="28" presetID="4"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G_Design_Fly_away_dandelion_under_blue_sky.jpg"/>
          <p:cNvPicPr>
            <a:picLocks noChangeAspect="1"/>
          </p:cNvPicPr>
          <p:nvPr/>
        </p:nvPicPr>
        <p:blipFill>
          <a:blip r:embed="rId2">
            <a:lum bright="20000"/>
          </a:blip>
          <a:stretch>
            <a:fillRect/>
          </a:stretch>
        </p:blipFill>
        <p:spPr>
          <a:xfrm>
            <a:off x="0" y="0"/>
            <a:ext cx="9144000" cy="6858000"/>
          </a:xfrm>
          <a:prstGeom prst="rect">
            <a:avLst/>
          </a:prstGeom>
          <a:ln>
            <a:noFill/>
          </a:ln>
          <a:effectLst>
            <a:softEdge rad="112500"/>
          </a:effectLst>
        </p:spPr>
      </p:pic>
      <p:sp>
        <p:nvSpPr>
          <p:cNvPr id="6" name="TextBox 5"/>
          <p:cNvSpPr txBox="1"/>
          <p:nvPr/>
        </p:nvSpPr>
        <p:spPr>
          <a:xfrm>
            <a:off x="1828800" y="228600"/>
            <a:ext cx="6069301" cy="830997"/>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         </a:t>
            </a:r>
          </a:p>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4" name="Picture 3" descr="Hình0066.jpg"/>
          <p:cNvPicPr>
            <a:picLocks noChangeAspect="1"/>
          </p:cNvPicPr>
          <p:nvPr/>
        </p:nvPicPr>
        <p:blipFill>
          <a:blip r:embed="rId3">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võ</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gỗ</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khiêng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đó</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G_Design_Fly_away_dandelion_under_blue_sky.jpg"/>
          <p:cNvPicPr>
            <a:picLocks noChangeAspect="1"/>
          </p:cNvPicPr>
          <p:nvPr/>
        </p:nvPicPr>
        <p:blipFill>
          <a:blip r:embed="rId2">
            <a:lum bright="30000"/>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600200" y="152400"/>
            <a:ext cx="6324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4" name="Picture 3" descr="Hình0067.jpg"/>
          <p:cNvPicPr>
            <a:picLocks noChangeAspect="1"/>
          </p:cNvPicPr>
          <p:nvPr/>
        </p:nvPicPr>
        <p:blipFill>
          <a:blip r:embed="rId3">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smtClean="0">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4</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_002.jpg"/>
          <p:cNvPicPr>
            <a:picLocks noChangeAspect="1"/>
          </p:cNvPicPr>
          <p:nvPr/>
        </p:nvPicPr>
        <p:blipFill>
          <a:blip r:embed="rId2"/>
          <a:stretch>
            <a:fillRect/>
          </a:stretch>
        </p:blipFill>
        <p:spPr>
          <a:xfrm>
            <a:off x="152400" y="0"/>
            <a:ext cx="8839200" cy="662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Hình0063.jpg"/>
          <p:cNvPicPr>
            <a:picLocks noChangeAspect="1"/>
          </p:cNvPicPr>
          <p:nvPr/>
        </p:nvPicPr>
        <p:blipFill>
          <a:blip r:embed="rId3">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này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sức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chối</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7" name="Picture 6" descr="Hình0067.jpg"/>
          <p:cNvPicPr>
            <a:picLocks noChangeAspect="1"/>
          </p:cNvPicPr>
          <p:nvPr/>
        </p:nvPicPr>
        <p:blipFill>
          <a:blip r:embed="rId4">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Quan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sai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múc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một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chậu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nước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9" name="Picture 8" descr="Hình0064.jpg"/>
          <p:cNvPicPr>
            <a:picLocks noChangeAspect="1"/>
          </p:cNvPicPr>
          <p:nvPr/>
        </p:nvPicPr>
        <p:blipFill>
          <a:blip r:embed="rId5">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Quân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dân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phu</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11" name="Picture 10" descr="Hình0066.jpg"/>
          <p:cNvPicPr>
            <a:picLocks noChangeAspect="1"/>
          </p:cNvPicPr>
          <p:nvPr/>
        </p:nvPicPr>
        <p:blipFill>
          <a:blip r:embed="rId6">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smtClean="0">
                <a:solidFill>
                  <a:srgbClr val="0070C0"/>
                </a:solidFill>
                <a:latin typeface="Times New Roman"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võ</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ngờ</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
        <p:nvSpPr>
          <p:cNvPr id="14" name="TextBox 13"/>
          <p:cNvSpPr txBox="1"/>
          <p:nvPr/>
        </p:nvSpPr>
        <p:spPr>
          <a:xfrm>
            <a:off x="533400" y="1524000"/>
            <a:ext cx="7543801" cy="3600986"/>
          </a:xfrm>
          <a:prstGeom prst="rect">
            <a:avLst/>
          </a:prstGeom>
          <a:noFill/>
        </p:spPr>
        <p:txBody>
          <a:bodyPr wrap="square" rtlCol="0">
            <a:spAutoFit/>
          </a:bodyPr>
          <a:lstStyle/>
          <a:p>
            <a:pPr algn="ctr"/>
            <a:r>
              <a:rPr lang="en-US" sz="3200" b="1" dirty="0" smtClean="0">
                <a:solidFill>
                  <a:srgbClr val="FF0000"/>
                </a:solidFill>
              </a:rPr>
              <a:t>                       </a:t>
            </a:r>
            <a:r>
              <a:rPr lang="en-US" sz="2800" b="1" dirty="0" err="1" smtClean="0">
                <a:solidFill>
                  <a:srgbClr val="FF0000"/>
                </a:solidFill>
              </a:rPr>
              <a:t>Dựa</a:t>
            </a:r>
            <a:r>
              <a:rPr lang="en-US" sz="2800" b="1" dirty="0" smtClean="0">
                <a:solidFill>
                  <a:srgbClr val="FF0000"/>
                </a:solidFill>
              </a:rPr>
              <a:t> </a:t>
            </a:r>
            <a:r>
              <a:rPr lang="en-US" sz="2800" b="1" dirty="0" err="1" smtClean="0">
                <a:solidFill>
                  <a:srgbClr val="FF0000"/>
                </a:solidFill>
              </a:rPr>
              <a:t>vào</a:t>
            </a:r>
            <a:r>
              <a:rPr lang="en-US" sz="2800" b="1" dirty="0" smtClean="0">
                <a:solidFill>
                  <a:srgbClr val="FF0000"/>
                </a:solidFill>
              </a:rPr>
              <a:t> </a:t>
            </a:r>
            <a:r>
              <a:rPr lang="en-US" sz="2800" b="1" dirty="0" err="1" smtClean="0">
                <a:solidFill>
                  <a:srgbClr val="FF0000"/>
                </a:solidFill>
              </a:rPr>
              <a:t>từng</a:t>
            </a:r>
            <a:r>
              <a:rPr lang="en-US" sz="2800" b="1" dirty="0" smtClean="0">
                <a:solidFill>
                  <a:srgbClr val="FF0000"/>
                </a:solidFill>
              </a:rPr>
              <a:t> </a:t>
            </a:r>
            <a:r>
              <a:rPr lang="en-US" sz="2800" b="1" dirty="0" err="1" smtClean="0">
                <a:solidFill>
                  <a:srgbClr val="FF0000"/>
                </a:solidFill>
              </a:rPr>
              <a:t>bức</a:t>
            </a:r>
            <a:r>
              <a:rPr lang="en-US" sz="2800" b="1" dirty="0" smtClean="0">
                <a:solidFill>
                  <a:srgbClr val="FF0000"/>
                </a:solidFill>
              </a:rPr>
              <a:t> </a:t>
            </a:r>
            <a:r>
              <a:rPr lang="en-US" sz="2800" b="1" dirty="0" err="1" smtClean="0">
                <a:solidFill>
                  <a:srgbClr val="FF0000"/>
                </a:solidFill>
              </a:rPr>
              <a:t>tranh</a:t>
            </a:r>
            <a:r>
              <a:rPr lang="en-US" sz="2800" b="1" dirty="0" smtClean="0">
                <a:solidFill>
                  <a:srgbClr val="FF0000"/>
                </a:solidFill>
              </a:rPr>
              <a:t> minh </a:t>
            </a:r>
            <a:r>
              <a:rPr lang="en-US" sz="2800" b="1" dirty="0" err="1" smtClean="0">
                <a:solidFill>
                  <a:srgbClr val="FF0000"/>
                </a:solidFill>
              </a:rPr>
              <a:t>họa</a:t>
            </a:r>
            <a:r>
              <a:rPr lang="en-US" sz="2800" b="1" dirty="0" smtClean="0">
                <a:solidFill>
                  <a:srgbClr val="FF0000"/>
                </a:solidFill>
              </a:rPr>
              <a:t> </a:t>
            </a:r>
            <a:r>
              <a:rPr lang="en-US" sz="2800" b="1" dirty="0" err="1" smtClean="0">
                <a:solidFill>
                  <a:srgbClr val="FF0000"/>
                </a:solidFill>
              </a:rPr>
              <a:t>kể</a:t>
            </a:r>
            <a:r>
              <a:rPr lang="en-US" sz="2800" b="1" dirty="0" smtClean="0">
                <a:solidFill>
                  <a:srgbClr val="FF0000"/>
                </a:solidFill>
              </a:rPr>
              <a:t> </a:t>
            </a:r>
            <a:r>
              <a:rPr lang="en-US" sz="2800" b="1" dirty="0" err="1" smtClean="0">
                <a:solidFill>
                  <a:srgbClr val="FF0000"/>
                </a:solidFill>
              </a:rPr>
              <a:t>lại</a:t>
            </a:r>
            <a:r>
              <a:rPr lang="en-US" sz="2800" b="1" dirty="0" smtClean="0">
                <a:solidFill>
                  <a:srgbClr val="FF0000"/>
                </a:solidFill>
              </a:rPr>
              <a:t> </a:t>
            </a:r>
            <a:r>
              <a:rPr lang="en-US" sz="2800" b="1" dirty="0" err="1" smtClean="0">
                <a:solidFill>
                  <a:srgbClr val="FF0000"/>
                </a:solidFill>
              </a:rPr>
              <a:t>câu</a:t>
            </a:r>
            <a:r>
              <a:rPr lang="en-US" sz="2800" b="1" dirty="0" smtClean="0">
                <a:solidFill>
                  <a:srgbClr val="FF0000"/>
                </a:solidFill>
              </a:rPr>
              <a:t> </a:t>
            </a:r>
            <a:r>
              <a:rPr lang="en-US" sz="2800" b="1" dirty="0" err="1" smtClean="0">
                <a:solidFill>
                  <a:srgbClr val="FF0000"/>
                </a:solidFill>
              </a:rPr>
              <a:t>chuyện</a:t>
            </a:r>
            <a:r>
              <a:rPr lang="en-US" sz="2800" b="1" dirty="0" smtClean="0">
                <a:solidFill>
                  <a:srgbClr val="FF0000"/>
                </a:solidFill>
              </a:rPr>
              <a:t> </a:t>
            </a:r>
          </a:p>
          <a:p>
            <a:r>
              <a:rPr lang="en-US" sz="2800" b="1" i="1" dirty="0" smtClean="0">
                <a:solidFill>
                  <a:srgbClr val="FF0000"/>
                </a:solidFill>
              </a:rPr>
              <a:t>                             </a:t>
            </a:r>
            <a:endParaRPr lang="en-US" sz="2800" b="1" i="1" dirty="0" smtClean="0">
              <a:solidFill>
                <a:srgbClr val="FF0066"/>
              </a:solidFill>
            </a:endParaRPr>
          </a:p>
          <a:p>
            <a:endParaRPr lang="en-US" sz="2800" b="1" i="1" dirty="0" smtClean="0">
              <a:solidFill>
                <a:srgbClr val="FF0066"/>
              </a:solidFill>
            </a:endParaRPr>
          </a:p>
          <a:p>
            <a:pPr>
              <a:buFont typeface="Wingdings" pitchFamily="2" charset="2"/>
              <a:buChar char="v"/>
            </a:pP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hồi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niềm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khâm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phục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về</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án</a:t>
            </a:r>
            <a:r>
              <a:rPr lang="en-US" sz="2800" b="1" i="1" dirty="0" smtClean="0">
                <a:latin typeface="Times New Roman" pitchFamily="18" charset="0"/>
                <a:cs typeface="Times New Roman" pitchFamily="18" charset="0"/>
              </a:rPr>
              <a:t>.</a:t>
            </a:r>
          </a:p>
          <a:p>
            <a:pPr>
              <a:buFont typeface="Wingdings" pitchFamily="2" charset="2"/>
              <a:buChar char="v"/>
            </a:pPr>
            <a:endParaRPr lang="en-US" sz="2800" b="1" i="1" dirty="0" smtClean="0">
              <a:latin typeface="Times New Roman" pitchFamily="18" charset="0"/>
              <a:cs typeface="Times New Roman" pitchFamily="18" charset="0"/>
            </a:endParaRPr>
          </a:p>
          <a:p>
            <a:pPr>
              <a:buFont typeface="Wingdings" pitchFamily="2" charset="2"/>
              <a:buChar char="v"/>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từng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t>.</a:t>
            </a:r>
            <a:endParaRPr lang="en-US" sz="2800" b="1" i="1" dirty="0" smtClean="0">
              <a:latin typeface="Times New Roman" pitchFamily="18" charset="0"/>
              <a:cs typeface="Times New Roman" pitchFamily="18" charset="0"/>
            </a:endParaRPr>
          </a:p>
        </p:txBody>
      </p:sp>
      <p:sp>
        <p:nvSpPr>
          <p:cNvPr id="15" name="TextBox 14"/>
          <p:cNvSpPr txBox="1"/>
          <p:nvPr/>
        </p:nvSpPr>
        <p:spPr>
          <a:xfrm>
            <a:off x="1447800" y="0"/>
            <a:ext cx="7102879"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ÔNG NGUYỄN KHOA ĐĂNG</a:t>
            </a:r>
            <a:endParaRPr lang="en-US" sz="2800" b="1" dirty="0">
              <a:solidFill>
                <a:srgbClr val="FF0000"/>
              </a:solidFill>
              <a:latin typeface="Times New Roman" pitchFamily="18" charset="0"/>
              <a:cs typeface="Times New Roman" pitchFamily="18" charset="0"/>
            </a:endParaRP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a:t>
            </a:r>
            <a:endParaRPr lang="en-US" sz="2400" b="1" dirty="0">
              <a:solidFill>
                <a:srgbClr val="FF0000"/>
              </a:solidFill>
            </a:endParaRP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en-US" sz="2400" b="1" dirty="0">
              <a:solidFill>
                <a:srgbClr val="FF0000"/>
              </a:solidFill>
            </a:endParaRP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ox(in)">
                                      <p:cBhvr>
                                        <p:cTn id="11" dur="1000"/>
                                        <p:tgtEl>
                                          <p:spTgt spid="15"/>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box(in)">
                                      <p:cBhvr>
                                        <p:cTn id="15" dur="500"/>
                                        <p:tgtEl>
                                          <p:spTgt spid="14">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box(in)">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1000"/>
                                        <p:tgtEl>
                                          <p:spTgt spid="14">
                                            <p:txEl>
                                              <p:pRg st="3" end="3"/>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10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4">
                                            <p:txEl>
                                              <p:pRg st="0" end="0"/>
                                            </p:txEl>
                                          </p:spTgt>
                                        </p:tgtEl>
                                      </p:cBhvr>
                                    </p:animEffect>
                                    <p:set>
                                      <p:cBhvr>
                                        <p:cTn id="32" dur="1" fill="hold">
                                          <p:stCondLst>
                                            <p:cond delay="499"/>
                                          </p:stCondLst>
                                        </p:cTn>
                                        <p:tgtEl>
                                          <p:spTgt spid="14">
                                            <p:txEl>
                                              <p:pRg st="0" end="0"/>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xEl>
                                              <p:pRg st="1" end="1"/>
                                            </p:txEl>
                                          </p:spTgt>
                                        </p:tgtEl>
                                      </p:cBhvr>
                                    </p:animEffect>
                                    <p:set>
                                      <p:cBhvr>
                                        <p:cTn id="35" dur="1" fill="hold">
                                          <p:stCondLst>
                                            <p:cond delay="499"/>
                                          </p:stCondLst>
                                        </p:cTn>
                                        <p:tgtEl>
                                          <p:spTgt spid="14">
                                            <p:txEl>
                                              <p:pRg st="1" end="1"/>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xEl>
                                              <p:pRg st="3" end="3"/>
                                            </p:txEl>
                                          </p:spTgt>
                                        </p:tgtEl>
                                      </p:cBhvr>
                                    </p:animEffect>
                                    <p:set>
                                      <p:cBhvr>
                                        <p:cTn id="38" dur="1" fill="hold">
                                          <p:stCondLst>
                                            <p:cond delay="499"/>
                                          </p:stCondLst>
                                        </p:cTn>
                                        <p:tgtEl>
                                          <p:spTgt spid="14">
                                            <p:txEl>
                                              <p:pRg st="3" end="3"/>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4">
                                            <p:txEl>
                                              <p:pRg st="5" end="5"/>
                                            </p:txEl>
                                          </p:spTgt>
                                        </p:tgtEl>
                                      </p:cBhvr>
                                    </p:animEffect>
                                    <p:set>
                                      <p:cBhvr>
                                        <p:cTn id="41"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20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2000"/>
                                        <p:tgtEl>
                                          <p:spTgt spid="1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0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0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2000"/>
                                        <p:tgtEl>
                                          <p:spTgt spid="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000"/>
                                        <p:tgtEl>
                                          <p:spTgt spid="2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5" grpId="0"/>
      <p:bldP spid="13"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387012_ex .gif"/>
          <p:cNvPicPr>
            <a:picLocks noChangeAspect="1"/>
          </p:cNvPicPr>
          <p:nvPr/>
        </p:nvPicPr>
        <p:blipFill>
          <a:blip r:embed="rId2"/>
          <a:stretch>
            <a:fillRect/>
          </a:stretch>
        </p:blipFill>
        <p:spPr>
          <a:xfrm>
            <a:off x="0" y="0"/>
            <a:ext cx="9144000" cy="7086600"/>
          </a:xfrm>
          <a:prstGeom prst="rect">
            <a:avLst/>
          </a:prstGeom>
        </p:spPr>
      </p:pic>
      <p:sp>
        <p:nvSpPr>
          <p:cNvPr id="3" name="TextBox 2"/>
          <p:cNvSpPr txBox="1"/>
          <p:nvPr/>
        </p:nvSpPr>
        <p:spPr>
          <a:xfrm>
            <a:off x="1143000" y="0"/>
            <a:ext cx="7218451" cy="58477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ÔNG NGUYỄN KHOA ĐĂNG</a:t>
            </a:r>
            <a:endParaRPr lang="en-US" sz="3200" b="1" dirty="0">
              <a:solidFill>
                <a:srgbClr val="FF0000"/>
              </a:solidFill>
              <a:latin typeface="Times New Roman" pitchFamily="18" charset="0"/>
              <a:cs typeface="Times New Roman" pitchFamily="18" charset="0"/>
            </a:endParaRPr>
          </a:p>
        </p:txBody>
      </p:sp>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smtClean="0">
                <a:solidFill>
                  <a:srgbClr val="0070C0"/>
                </a:solidFill>
              </a:rPr>
              <a:t>B</a:t>
            </a:r>
            <a:r>
              <a:rPr lang="en-US" sz="3600" b="1" smtClean="0">
                <a:solidFill>
                  <a:srgbClr val="0070C0"/>
                </a:solidFill>
                <a:latin typeface="Times New Roman" pitchFamily="18" charset="0"/>
                <a:cs typeface="Times New Roman" pitchFamily="18" charset="0"/>
              </a:rPr>
              <a:t>iện pháp ông dùng để tìm kẻ ăn cắp tài tình ở chỗ nào?</a:t>
            </a:r>
            <a:endParaRPr lang="en-US" sz="3600" b="1">
              <a:solidFill>
                <a:srgbClr val="0070C0"/>
              </a:solidFill>
            </a:endParaRP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dùng để tìm kẻ ăn cắp: </a:t>
            </a:r>
          </a:p>
          <a:p>
            <a:r>
              <a:rPr lang="en-US" sz="2800" b="1" i="1" smtClean="0">
                <a:latin typeface="Times New Roman" pitchFamily="18" charset="0"/>
                <a:cs typeface="Times New Roman" pitchFamily="18" charset="0"/>
              </a:rPr>
              <a:t>+ Ông cho bỏ tiền vào nước để xem có váng dầu nổi lên không.</a:t>
            </a:r>
          </a:p>
          <a:p>
            <a:r>
              <a:rPr lang="en-US" sz="2800" b="1" i="1" smtClean="0">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11.jpg"/>
          <p:cNvPicPr>
            <a:picLocks noChangeAspect="1"/>
          </p:cNvPicPr>
          <p:nvPr/>
        </p:nvPicPr>
        <p:blipFill>
          <a:blip r:embed="rId2"/>
          <a:stretch>
            <a:fillRect/>
          </a:stretch>
        </p:blipFill>
        <p:spPr>
          <a:xfrm>
            <a:off x="0" y="0"/>
            <a:ext cx="9144000" cy="6858000"/>
          </a:xfrm>
          <a:prstGeom prst="rect">
            <a:avLst/>
          </a:prstGeom>
        </p:spPr>
      </p:pic>
      <p:sp>
        <p:nvSpPr>
          <p:cNvPr id="5" name="Cloud Callout 4"/>
          <p:cNvSpPr/>
          <p:nvPr/>
        </p:nvSpPr>
        <p:spPr>
          <a:xfrm>
            <a:off x="2667000" y="-152400"/>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9000" y="76200"/>
            <a:ext cx="5486400" cy="1569660"/>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Biện pháp ông Nguyễn Khoa Đăng dùng để trị bọn cướp tài tình ở chỗ nào?</a:t>
            </a:r>
            <a:endParaRPr lang="en-US" sz="3200" b="1">
              <a:solidFill>
                <a:srgbClr val="0070C0"/>
              </a:solidFill>
              <a:latin typeface="Times New Roman" pitchFamily="18" charset="0"/>
              <a:cs typeface="Times New Roman" pitchFamily="18" charset="0"/>
            </a:endParaRP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trừng trị bọn cướp đường:</a:t>
            </a:r>
          </a:p>
          <a:p>
            <a:r>
              <a:rPr lang="en-US" sz="2800" b="1" i="1" smtClean="0">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smtClean="0">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2.gif"/>
          <p:cNvPicPr>
            <a:picLocks noChangeAspect="1"/>
          </p:cNvPicPr>
          <p:nvPr/>
        </p:nvPicPr>
        <p:blipFill>
          <a:blip r:embed="rId2">
            <a:lum/>
          </a:blip>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1295400" y="0"/>
            <a:ext cx="6324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5" name="Picture 4" descr="Hình0067.jpg"/>
          <p:cNvPicPr>
            <a:picLocks noChangeAspect="1"/>
          </p:cNvPicPr>
          <p:nvPr/>
        </p:nvPicPr>
        <p:blipFill>
          <a:blip r:embed="rId3">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4">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5">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6">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đòi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chối</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4572000" y="2895600"/>
            <a:ext cx="4572000" cy="1015663"/>
          </a:xfrm>
          <a:prstGeom prst="rect">
            <a:avLst/>
          </a:prstGeom>
        </p:spPr>
        <p:txBody>
          <a:bodyPr>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cắp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khiêngcác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cướp</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tease-bobo31-autumn1024no.jpg">
            <a:hlinkClick r:id="rId2" action="ppaction://hlinksldjump"/>
          </p:cNvPr>
          <p:cNvPicPr>
            <a:picLocks noChangeAspect="1"/>
          </p:cNvPicPr>
          <p:nvPr/>
        </p:nvPicPr>
        <p:blipFill>
          <a:blip r:embed="rId3"/>
          <a:stretch>
            <a:fillRect/>
          </a:stretch>
        </p:blipFill>
        <p:spPr>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219200" y="139005"/>
            <a:ext cx="7162800" cy="584775"/>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ÔNG NGUYỄN KHOA ĐĂNG</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609600" y="2286000"/>
            <a:ext cx="8001000" cy="3539430"/>
          </a:xfrm>
          <a:prstGeom prst="rect">
            <a:avLst/>
          </a:prstGeom>
          <a:noFill/>
        </p:spPr>
        <p:txBody>
          <a:bodyPr wrap="square" rtlCol="0">
            <a:spAutoFit/>
          </a:bodyPr>
          <a:lstStyle/>
          <a:p>
            <a:pPr algn="just"/>
            <a:r>
              <a:rPr lang="en-US" sz="3200" b="1" dirty="0" smtClean="0">
                <a:solidFill>
                  <a:srgbClr val="002060"/>
                </a:solidFill>
                <a:latin typeface="Times New Roman" pitchFamily="18" charset="0"/>
                <a:cs typeface="Times New Roman" pitchFamily="18" charset="0"/>
              </a:rPr>
              <a:t>     Ý </a:t>
            </a:r>
            <a:r>
              <a:rPr lang="en-US" sz="3200" b="1" err="1" smtClean="0">
                <a:solidFill>
                  <a:srgbClr val="002060"/>
                </a:solidFill>
                <a:latin typeface="Times New Roman" pitchFamily="18" charset="0"/>
                <a:cs typeface="Times New Roman" pitchFamily="18" charset="0"/>
              </a:rPr>
              <a:t>nghĩa</a:t>
            </a:r>
            <a:r>
              <a:rPr lang="en-US" sz="3200" b="1" smtClean="0">
                <a:solidFill>
                  <a:srgbClr val="002060"/>
                </a:solidFill>
                <a:latin typeface="Times New Roman" pitchFamily="18" charset="0"/>
                <a:cs typeface="Times New Roman" pitchFamily="18" charset="0"/>
              </a:rPr>
              <a:t> của</a:t>
            </a:r>
            <a:r>
              <a:rPr lang="en-US" sz="3200" b="1" dirty="0" smtClean="0">
                <a:solidFill>
                  <a:srgbClr val="002060"/>
                </a:solidFill>
                <a:latin typeface="Times New Roman" pitchFamily="18" charset="0"/>
                <a:cs typeface="Times New Roman" pitchFamily="18" charset="0"/>
              </a:rPr>
              <a:t> </a:t>
            </a:r>
            <a:r>
              <a:rPr lang="en-US" sz="3200" b="1" smtClean="0">
                <a:solidFill>
                  <a:srgbClr val="002060"/>
                </a:solidFill>
                <a:latin typeface="Times New Roman" pitchFamily="18" charset="0"/>
                <a:cs typeface="Times New Roman" pitchFamily="18" charset="0"/>
              </a:rPr>
              <a:t>câu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smtClean="0">
                <a:solidFill>
                  <a:srgbClr val="FF0000"/>
                </a:solidFill>
                <a:latin typeface="Times New Roman" pitchFamily="18" charset="0"/>
                <a:cs typeface="Times New Roman" pitchFamily="18" charset="0"/>
              </a:rPr>
              <a:t>ngợi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minh,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xét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trừng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bọn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cướp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sống</a:t>
            </a:r>
            <a:r>
              <a:rPr lang="en-US" sz="3200" b="1" dirty="0"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yên</a:t>
            </a:r>
            <a:r>
              <a:rPr lang="en-US" sz="3200" b="1" smtClean="0">
                <a:solidFill>
                  <a:srgbClr val="FF0000"/>
                </a:solidFill>
                <a:latin typeface="Times New Roman" pitchFamily="18" charset="0"/>
                <a:cs typeface="Times New Roman" pitchFamily="18" charset="0"/>
              </a:rPr>
              <a:t> bình cho nhân dân.</a:t>
            </a:r>
            <a:endParaRPr lang="en-US" sz="3200" b="1" dirty="0" smtClean="0">
              <a:solidFill>
                <a:srgbClr val="FF0000"/>
              </a:solidFill>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4"/>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9387012_ex .gif"/>
          <p:cNvPicPr>
            <a:picLocks noChangeAspect="1"/>
          </p:cNvPicPr>
          <p:nvPr/>
        </p:nvPicPr>
        <p:blipFill>
          <a:blip r:embed="rId2"/>
          <a:stretch>
            <a:fillRect/>
          </a:stretch>
        </p:blipFill>
        <p:spPr>
          <a:xfrm>
            <a:off x="0" y="0"/>
            <a:ext cx="9144000" cy="7543800"/>
          </a:xfrm>
          <a:prstGeom prst="rect">
            <a:avLst/>
          </a:prstGeom>
        </p:spPr>
      </p:pic>
      <p:sp>
        <p:nvSpPr>
          <p:cNvPr id="3" name="TextBox 2"/>
          <p:cNvSpPr txBox="1"/>
          <p:nvPr/>
        </p:nvSpPr>
        <p:spPr>
          <a:xfrm>
            <a:off x="0" y="1405304"/>
            <a:ext cx="7737231" cy="3077766"/>
          </a:xfrm>
          <a:prstGeom prst="rect">
            <a:avLst/>
          </a:prstGeom>
          <a:noFill/>
        </p:spPr>
        <p:txBody>
          <a:bodyPr wrap="square" rtlCol="0">
            <a:spAutoFit/>
          </a:bodyPr>
          <a:lstStyle/>
          <a:p>
            <a:pPr algn="ctr"/>
            <a:endParaRPr lang="en-US" sz="3600" b="1" i="1" dirty="0" smtClean="0">
              <a:solidFill>
                <a:srgbClr val="FF0000"/>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Font typeface="Arial" pitchFamily="34" charset="0"/>
              <a:buChar char="•"/>
            </a:pPr>
            <a:r>
              <a:rPr lang="en-US" sz="28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Nhiệm</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vụ</a:t>
            </a:r>
            <a:r>
              <a:rPr lang="en-US" sz="3200" b="1" dirty="0" smtClean="0">
                <a:solidFill>
                  <a:srgbClr val="FF0066"/>
                </a:solidFill>
                <a:latin typeface="Times New Roman" pitchFamily="18" charset="0"/>
                <a:cs typeface="Times New Roman" pitchFamily="18" charset="0"/>
              </a:rPr>
              <a:t> ở </a:t>
            </a:r>
            <a:r>
              <a:rPr lang="en-US" sz="3200" b="1" dirty="0" err="1" smtClean="0">
                <a:solidFill>
                  <a:srgbClr val="FF0066"/>
                </a:solidFill>
                <a:latin typeface="Times New Roman" pitchFamily="18" charset="0"/>
                <a:cs typeface="Times New Roman" pitchFamily="18" charset="0"/>
              </a:rPr>
              <a:t>nhà</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tập</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kể</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lại</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câu</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chuyện</a:t>
            </a:r>
            <a:r>
              <a:rPr lang="en-US" sz="3200" b="1" dirty="0" smtClean="0">
                <a:solidFill>
                  <a:srgbClr val="FF0066"/>
                </a:solidFill>
                <a:latin typeface="Times New Roman" pitchFamily="18" charset="0"/>
                <a:cs typeface="Times New Roman" pitchFamily="18" charset="0"/>
              </a:rPr>
              <a:t>.</a:t>
            </a: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endParaRPr lang="en-US" sz="2000" dirty="0" smtClean="0">
              <a:latin typeface="Times New Roman" pitchFamily="18" charset="0"/>
              <a:cs typeface="Times New Roman" pitchFamily="18" charset="0"/>
            </a:endParaRPr>
          </a:p>
          <a:p>
            <a:pPr>
              <a:buFont typeface="Arial" pitchFamily="34" charset="0"/>
              <a:buChar char="•"/>
            </a:pP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Chuẩn</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bị</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cho</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bài</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kể</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chuyện</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tiếp</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theo</a:t>
            </a:r>
            <a:r>
              <a:rPr lang="en-US" sz="3200" b="1" dirty="0" smtClean="0">
                <a:solidFill>
                  <a:srgbClr val="FF0066"/>
                </a:solidFill>
                <a:latin typeface="Times New Roman" pitchFamily="18" charset="0"/>
                <a:cs typeface="Times New Roman" pitchFamily="18" charset="0"/>
              </a:rPr>
              <a:t>.</a:t>
            </a:r>
            <a:endParaRPr lang="en-US" sz="3200" b="1" dirty="0">
              <a:solidFill>
                <a:srgbClr val="FF0066"/>
              </a:solidFill>
              <a:latin typeface="Times New Roman" pitchFamily="18" charset="0"/>
              <a:cs typeface="Times New Roman" pitchFamily="18" charset="0"/>
            </a:endParaRPr>
          </a:p>
        </p:txBody>
      </p:sp>
      <p:pic>
        <p:nvPicPr>
          <p:cNvPr id="5" name="Picture 4" descr="1855392mxd9ra0rqp.gif"/>
          <p:cNvPicPr>
            <a:picLocks noChangeAspect="1"/>
          </p:cNvPicPr>
          <p:nvPr/>
        </p:nvPicPr>
        <p:blipFill>
          <a:blip r:embed="rId3"/>
          <a:stretch>
            <a:fillRect/>
          </a:stretch>
        </p:blipFill>
        <p:spPr>
          <a:xfrm>
            <a:off x="6705600" y="1524000"/>
            <a:ext cx="2286000" cy="3690937"/>
          </a:xfrm>
          <a:prstGeom prst="ellipse">
            <a:avLst/>
          </a:prstGeom>
          <a:ln>
            <a:noFill/>
          </a:ln>
          <a:effectLst>
            <a:softEdge rad="112500"/>
          </a:effectLst>
        </p:spPr>
      </p:pic>
      <p:pic>
        <p:nvPicPr>
          <p:cNvPr id="6" name="Picture 5" descr="1950086jpndb9kx1g.gif"/>
          <p:cNvPicPr>
            <a:picLocks noChangeAspect="1"/>
          </p:cNvPicPr>
          <p:nvPr/>
        </p:nvPicPr>
        <p:blipFill>
          <a:blip r:embed="rId4"/>
          <a:stretch>
            <a:fillRect/>
          </a:stretch>
        </p:blipFill>
        <p:spPr>
          <a:xfrm rot="20985109">
            <a:off x="6858000" y="1828800"/>
            <a:ext cx="762000" cy="1905000"/>
          </a:xfrm>
          <a:prstGeom prst="rect">
            <a:avLst/>
          </a:prstGeom>
        </p:spPr>
      </p:pic>
      <p:pic>
        <p:nvPicPr>
          <p:cNvPr id="8" name="Picture 7" descr="hoa động.gif"/>
          <p:cNvPicPr>
            <a:picLocks noChangeAspect="1"/>
          </p:cNvPicPr>
          <p:nvPr/>
        </p:nvPicPr>
        <p:blipFill>
          <a:blip r:embed="rId5"/>
          <a:stretch>
            <a:fillRect/>
          </a:stretch>
        </p:blipFill>
        <p:spPr>
          <a:xfrm>
            <a:off x="304800" y="152400"/>
            <a:ext cx="2600325" cy="2552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5.jpg"/>
          <p:cNvPicPr>
            <a:picLocks noChangeAspect="1"/>
          </p:cNvPicPr>
          <p:nvPr/>
        </p:nvPicPr>
        <p:blipFill>
          <a:blip r:embed="rId2"/>
          <a:stretch>
            <a:fillRect/>
          </a:stretch>
        </p:blipFill>
        <p:spPr>
          <a:xfrm>
            <a:off x="25400" y="0"/>
            <a:ext cx="8940800" cy="6705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rot="312734">
            <a:off x="-163076" y="457200"/>
            <a:ext cx="10134600" cy="3581400"/>
          </a:xfrm>
          <a:prstGeom prst="rect">
            <a:avLst/>
          </a:prstGeom>
          <a:noFill/>
        </p:spPr>
        <p:txBody>
          <a:bodyPr wrap="square" rtlCol="0">
            <a:prstTxWarp prst="textArchUp">
              <a:avLst/>
            </a:prstTxWarp>
            <a:spAutoFit/>
            <a:scene3d>
              <a:camera prst="perspectiveLef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FF00"/>
                </a:soli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TIẾT HỌC ĐẾN </a:t>
            </a:r>
            <a:r>
              <a:rPr lang="en-US" sz="4400" b="1" dirty="0" smtClean="0">
                <a:ln w="11430"/>
                <a:solidFill>
                  <a:srgbClr val="00FF00"/>
                </a:soli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rPr>
              <a:t>ĐÂY LÀ KẾT THÚC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50" endPos="85000" dir="5400000" sy="-100000" algn="bl" rotWithShape="0"/>
              </a:effectLst>
              <a:latin typeface="Times New Roman" pitchFamily="18" charset="0"/>
              <a:cs typeface="Times New Roman" pitchFamily="18" charset="0"/>
            </a:endParaRPr>
          </a:p>
        </p:txBody>
      </p:sp>
      <p:pic>
        <p:nvPicPr>
          <p:cNvPr id="8" name="Picture 7" descr="191994rtvgza2v6l.gif"/>
          <p:cNvPicPr>
            <a:picLocks noChangeAspect="1"/>
          </p:cNvPicPr>
          <p:nvPr/>
        </p:nvPicPr>
        <p:blipFill>
          <a:blip r:embed="rId3"/>
          <a:stretch>
            <a:fillRect/>
          </a:stretch>
        </p:blipFill>
        <p:spPr>
          <a:xfrm rot="485581">
            <a:off x="914400" y="2895600"/>
            <a:ext cx="3657600" cy="2438400"/>
          </a:xfrm>
          <a:prstGeom prst="ellipse">
            <a:avLst/>
          </a:prstGeom>
          <a:ln>
            <a:noFill/>
          </a:ln>
          <a:effectLst>
            <a:softEdge rad="112500"/>
          </a:effectLst>
        </p:spPr>
      </p:pic>
      <p:pic>
        <p:nvPicPr>
          <p:cNvPr id="9" name="Picture 8" descr="1280201vk0nhk9a6c.gif"/>
          <p:cNvPicPr>
            <a:picLocks noChangeAspect="1"/>
          </p:cNvPicPr>
          <p:nvPr/>
        </p:nvPicPr>
        <p:blipFill>
          <a:blip r:embed="rId4"/>
          <a:stretch>
            <a:fillRect/>
          </a:stretch>
        </p:blipFill>
        <p:spPr>
          <a:xfrm rot="17777269">
            <a:off x="3515609" y="153383"/>
            <a:ext cx="3165723" cy="36818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hdong5.gif"/>
          <p:cNvPicPr>
            <a:picLocks noGrp="1" noChangeAspect="1"/>
          </p:cNvPicPr>
          <p:nvPr>
            <p:ph idx="1"/>
          </p:nvPr>
        </p:nvPicPr>
        <p:blipFill>
          <a:blip r:embed="rId2"/>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28608.gif"/>
          <p:cNvPicPr>
            <a:picLocks noChangeAspect="1"/>
          </p:cNvPicPr>
          <p:nvPr/>
        </p:nvPicPr>
        <p:blipFill>
          <a:blip r:embed="rId3"/>
          <a:stretch>
            <a:fillRect/>
          </a:stretch>
        </p:blipFill>
        <p:spPr>
          <a:xfrm>
            <a:off x="1905000" y="4267200"/>
            <a:ext cx="4538662" cy="2286000"/>
          </a:xfrm>
          <a:prstGeom prst="rect">
            <a:avLst/>
          </a:prstGeom>
        </p:spPr>
      </p:pic>
      <p:sp>
        <p:nvSpPr>
          <p:cNvPr id="6" name="TextBox 5"/>
          <p:cNvSpPr txBox="1"/>
          <p:nvPr/>
        </p:nvSpPr>
        <p:spPr>
          <a:xfrm>
            <a:off x="1752600" y="152400"/>
            <a:ext cx="5715000" cy="1015663"/>
          </a:xfrm>
          <a:prstGeom prst="rect">
            <a:avLst/>
          </a:prstGeom>
          <a:noFill/>
        </p:spPr>
        <p:txBody>
          <a:bodyPr wrap="square" rtlCol="0">
            <a:spAutoFit/>
          </a:bodyPr>
          <a:lstStyle/>
          <a:p>
            <a:pPr algn="ctr"/>
            <a:r>
              <a:rPr lang="en-US" sz="2800" b="1" i="1" dirty="0" err="1" smtClean="0">
                <a:latin typeface="Times New Roman" pitchFamily="18" charset="0"/>
                <a:cs typeface="Times New Roman" pitchFamily="18" charset="0"/>
              </a:rPr>
              <a:t>Thứ</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ba</a:t>
            </a:r>
            <a:r>
              <a:rPr lang="en-US" sz="2800" b="1" i="1" dirty="0" smtClean="0">
                <a:latin typeface="Times New Roman" pitchFamily="18" charset="0"/>
                <a:cs typeface="Times New Roman" pitchFamily="18" charset="0"/>
              </a:rPr>
              <a:t> </a:t>
            </a:r>
            <a:r>
              <a:rPr lang="en-US" sz="2800" b="1" i="1" err="1" smtClean="0">
                <a:latin typeface="Times New Roman" pitchFamily="18" charset="0"/>
                <a:cs typeface="Times New Roman" pitchFamily="18" charset="0"/>
              </a:rPr>
              <a:t>ngày</a:t>
            </a:r>
            <a:r>
              <a:rPr lang="en-US" sz="2800" b="1" i="1"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14</a:t>
            </a:r>
            <a:r>
              <a:rPr lang="en-US" sz="2800" b="1" i="1"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tháng</a:t>
            </a:r>
            <a:r>
              <a:rPr lang="en-US" sz="2800" b="1" i="1" dirty="0" smtClean="0">
                <a:latin typeface="Times New Roman" pitchFamily="18" charset="0"/>
                <a:cs typeface="Times New Roman" pitchFamily="18" charset="0"/>
              </a:rPr>
              <a:t> 4 </a:t>
            </a:r>
            <a:r>
              <a:rPr lang="en-US" sz="2800" b="1" i="1" dirty="0" err="1" smtClean="0">
                <a:latin typeface="Times New Roman" pitchFamily="18" charset="0"/>
                <a:cs typeface="Times New Roman" pitchFamily="18" charset="0"/>
              </a:rPr>
              <a:t>năm</a:t>
            </a:r>
            <a:r>
              <a:rPr lang="en-US" sz="2800" b="1" i="1" dirty="0" smtClean="0">
                <a:latin typeface="Times New Roman" pitchFamily="18" charset="0"/>
                <a:cs typeface="Times New Roman" pitchFamily="18" charset="0"/>
              </a:rPr>
              <a:t> 2020          </a:t>
            </a:r>
            <a:r>
              <a:rPr lang="en-US" sz="3200" b="1" u="sng" dirty="0" err="1" smtClean="0">
                <a:latin typeface="Times New Roman" pitchFamily="18" charset="0"/>
                <a:cs typeface="Times New Roman" pitchFamily="18" charset="0"/>
              </a:rPr>
              <a:t>Kể</a:t>
            </a:r>
            <a:r>
              <a:rPr lang="en-US" sz="3200" b="1" u="sng" dirty="0" smtClean="0">
                <a:latin typeface="Times New Roman" pitchFamily="18" charset="0"/>
                <a:cs typeface="Times New Roman" pitchFamily="18" charset="0"/>
              </a:rPr>
              <a:t> </a:t>
            </a:r>
            <a:r>
              <a:rPr lang="en-US" sz="3200" b="1" u="sng" dirty="0" err="1" smtClean="0">
                <a:latin typeface="Times New Roman" pitchFamily="18" charset="0"/>
                <a:cs typeface="Times New Roman" pitchFamily="18" charset="0"/>
              </a:rPr>
              <a:t>chuyện</a:t>
            </a:r>
            <a:endParaRPr lang="en-US" sz="3200" b="1" i="1" u="sng" dirty="0" smtClean="0">
              <a:latin typeface="Times New Roman" pitchFamily="18" charset="0"/>
              <a:cs typeface="Times New Roman" pitchFamily="18" charset="0"/>
            </a:endParaRPr>
          </a:p>
        </p:txBody>
      </p:sp>
      <p:sp>
        <p:nvSpPr>
          <p:cNvPr id="7" name="TextBox 6"/>
          <p:cNvSpPr txBox="1"/>
          <p:nvPr/>
        </p:nvSpPr>
        <p:spPr>
          <a:xfrm>
            <a:off x="609599" y="1681877"/>
            <a:ext cx="7620001" cy="1815882"/>
          </a:xfrm>
          <a:prstGeom prst="rect">
            <a:avLst/>
          </a:prstGeom>
          <a:noFill/>
        </p:spPr>
        <p:txBody>
          <a:bodyPr wrap="square" rtlCol="0">
            <a:spAutoFit/>
          </a:bodyPr>
          <a:lstStyle/>
          <a:p>
            <a:r>
              <a:rPr lang="en-US" sz="4000" b="1" smtClean="0">
                <a:solidFill>
                  <a:srgbClr val="00B0F0"/>
                </a:solidFill>
                <a:latin typeface="Times New Roman" pitchFamily="18" charset="0"/>
                <a:cs typeface="Times New Roman" pitchFamily="18" charset="0"/>
              </a:rPr>
              <a:t>            </a:t>
            </a:r>
            <a:r>
              <a:rPr lang="en-US" sz="4000" b="1" smtClean="0">
                <a:solidFill>
                  <a:srgbClr val="00B0F0"/>
                </a:solidFill>
                <a:latin typeface="Times New Roman" pitchFamily="18" charset="0"/>
                <a:cs typeface="Times New Roman" pitchFamily="18" charset="0"/>
              </a:rPr>
              <a:t>Ông Nguyễn Khoa Đăng</a:t>
            </a:r>
            <a:endParaRPr lang="en-US" sz="4000" b="1" dirty="0" smtClean="0">
              <a:solidFill>
                <a:srgbClr val="00B0F0"/>
              </a:solidFill>
              <a:latin typeface="Times New Roman" pitchFamily="18" charset="0"/>
              <a:cs typeface="Times New Roman" pitchFamily="18" charset="0"/>
            </a:endParaRPr>
          </a:p>
          <a:p>
            <a:endParaRPr lang="en-US" sz="4000" b="1" dirty="0" smtClean="0">
              <a:solidFill>
                <a:srgbClr val="00B0F0"/>
              </a:solidFill>
              <a:latin typeface="Times New Roman" pitchFamily="18" charset="0"/>
              <a:cs typeface="Times New Roman" pitchFamily="18" charset="0"/>
            </a:endParaRPr>
          </a:p>
          <a:p>
            <a:r>
              <a:rPr lang="en-US" sz="3200" b="1" smtClean="0">
                <a:solidFill>
                  <a:srgbClr val="FF000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pic>
        <p:nvPicPr>
          <p:cNvPr id="4" name="Content Placeholder 3" descr="1402827985[1].jpg"/>
          <p:cNvPicPr>
            <a:picLocks noGrp="1" noChangeAspect="1"/>
          </p:cNvPicPr>
          <p:nvPr>
            <p:ph idx="4294967295"/>
          </p:nvPr>
        </p:nvPicPr>
        <p:blipFill>
          <a:blip r:embed="rId2"/>
          <a:stretch>
            <a:fillRect/>
          </a:stretch>
        </p:blipFill>
        <p:spPr>
          <a:xfrm>
            <a:off x="0" y="0"/>
            <a:ext cx="9144000" cy="6858000"/>
          </a:xfrm>
        </p:spPr>
      </p:pic>
      <p:sp>
        <p:nvSpPr>
          <p:cNvPr id="18" name="TextBox 17"/>
          <p:cNvSpPr txBox="1"/>
          <p:nvPr/>
        </p:nvSpPr>
        <p:spPr>
          <a:xfrm>
            <a:off x="1371600" y="0"/>
            <a:ext cx="7063508" cy="1200329"/>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r>
              <a:rPr lang="en-US" sz="3200" b="1" dirty="0" smtClean="0">
                <a:latin typeface="Times New Roman" pitchFamily="18" charset="0"/>
                <a:cs typeface="Times New Roman" pitchFamily="18" charset="0"/>
              </a:rPr>
              <a:t>:</a:t>
            </a:r>
          </a:p>
          <a:p>
            <a:pPr algn="ctr"/>
            <a:r>
              <a:rPr lang="en-US" sz="3200" b="1" dirty="0" smtClean="0">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ÔNG NGUYỄN KHOA ĐĂNG</a:t>
            </a:r>
            <a:endParaRPr lang="en-US" sz="4000" b="1" dirty="0">
              <a:solidFill>
                <a:srgbClr val="FF0000"/>
              </a:solidFill>
              <a:latin typeface="Times New Roman" pitchFamily="18" charset="0"/>
              <a:cs typeface="Times New Roman" pitchFamily="18" charset="0"/>
            </a:endParaRPr>
          </a:p>
        </p:txBody>
      </p:sp>
      <p:pic>
        <p:nvPicPr>
          <p:cNvPr id="6" name="Picture 2" descr="C:\Documents and Settings\Administrator\My Documents\Downloads\Video\Hình0068.jpg"/>
          <p:cNvPicPr>
            <a:picLocks noChangeAspect="1" noChangeArrowheads="1"/>
          </p:cNvPicPr>
          <p:nvPr/>
        </p:nvPicPr>
        <p:blipFill>
          <a:blip r:embed="rId3"/>
          <a:srcRect/>
          <a:stretch>
            <a:fillRect/>
          </a:stretch>
        </p:blipFill>
        <p:spPr bwMode="auto">
          <a:xfrm>
            <a:off x="4328615" y="1000836"/>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smtClean="0"/>
              <a:t>ooogg</a:t>
            </a:r>
            <a:endParaRPr lang="en-US" sz="2000" dirty="0" smtClean="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Đăng</a:t>
            </a:r>
            <a:r>
              <a:rPr lang="en-US" sz="2800" dirty="0" smtClean="0">
                <a:latin typeface="Times New Roman" pitchFamily="18" charset="0"/>
                <a:cs typeface="Times New Roman" pitchFamily="18" charset="0"/>
              </a:rPr>
              <a:t>(1691- 1725)-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ox(in)">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box(in)">
                                      <p:cBhvr>
                                        <p:cTn id="22" dur="500"/>
                                        <p:tgtEl>
                                          <p:spTgt spid="18">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610601" cy="6771084"/>
          </a:xfrm>
          <a:prstGeom prst="rect">
            <a:avLst/>
          </a:prstGeom>
        </p:spPr>
        <p:txBody>
          <a:bodyPr wrap="square">
            <a:spAutoFit/>
          </a:bodyPr>
          <a:lstStyle/>
          <a:p>
            <a:r>
              <a:rPr lang="vi-VN" sz="1400" dirty="0" smtClean="0">
                <a:solidFill>
                  <a:srgbClr val="00B0F0"/>
                </a:solidFill>
                <a:latin typeface="+mj-lt"/>
              </a:rPr>
              <a:t>1. Nguyễn </a:t>
            </a:r>
            <a:r>
              <a:rPr lang="vi-VN" sz="1400" dirty="0">
                <a:solidFill>
                  <a:srgbClr val="00B0F0"/>
                </a:solidFill>
                <a:latin typeface="+mj-lt"/>
              </a:rPr>
              <a:t>Khoa Đăng là một vị quan án có tài xét xử, được dân mến phục.</a:t>
            </a:r>
          </a:p>
          <a:p>
            <a:r>
              <a:rPr lang="vi-VN" sz="1400" dirty="0">
                <a:solidFill>
                  <a:srgbClr val="00B0F0"/>
                </a:solidFill>
                <a:latin typeface="+mj-lt"/>
              </a:rPr>
              <a:t>       Một lần, có anh hàng dầu gánh hàng ra chợ bán. Lợi dụng lúc anh bận đong dầu, có kẻ thò tay vào bị lấy trộm tiền. Khi biết bị mất tiền, anh hàng dầu nhớ hồi nãy có một người mù quanh quẩn bên gánh hàng, đuổi mấy cũng không đi. Anh đoán hắn là kẻ cắp, bèn gửi gánh hàng cho người quen rồi đi tìm người mù. Người này ra sức chối, nói rằng mình mù biết tiền để đâu mà lấy. Hai bên xô xát, lính bắt họ giải lên quan án Nguyễn Khoa Đăng.</a:t>
            </a:r>
          </a:p>
          <a:p>
            <a:r>
              <a:rPr lang="vi-VN" sz="1400" dirty="0">
                <a:solidFill>
                  <a:srgbClr val="00B0F0"/>
                </a:solidFill>
                <a:latin typeface="+mj-lt"/>
              </a:rPr>
              <a:t>       Thấy người mù khăng khăng chối không ăn cắp tiền, quan hỏi:</a:t>
            </a:r>
          </a:p>
          <a:p>
            <a:r>
              <a:rPr lang="vi-VN" sz="1400" dirty="0">
                <a:solidFill>
                  <a:srgbClr val="00B0F0"/>
                </a:solidFill>
                <a:latin typeface="+mj-lt"/>
              </a:rPr>
              <a:t>-  Anh có mang tiền theo không?</a:t>
            </a:r>
          </a:p>
          <a:p>
            <a:r>
              <a:rPr lang="vi-VN" sz="1400" dirty="0">
                <a:solidFill>
                  <a:srgbClr val="00B0F0"/>
                </a:solidFill>
                <a:latin typeface="+mj-lt"/>
              </a:rPr>
              <a:t>Người mù đáp:</a:t>
            </a:r>
          </a:p>
          <a:p>
            <a:r>
              <a:rPr lang="vi-VN" sz="1400" dirty="0">
                <a:solidFill>
                  <a:srgbClr val="00B0F0"/>
                </a:solidFill>
                <a:latin typeface="+mj-lt"/>
              </a:rPr>
              <a:t>-  Có, nhưng đấy là tiền của tôi.</a:t>
            </a:r>
          </a:p>
          <a:p>
            <a:r>
              <a:rPr lang="vi-VN" sz="1400" dirty="0">
                <a:solidFill>
                  <a:srgbClr val="00B0F0"/>
                </a:solidFill>
                <a:latin typeface="+mj-lt"/>
              </a:rPr>
              <a:t>-  Cứ đưa đây. Của ai rồi sẽ rõ.</a:t>
            </a:r>
          </a:p>
          <a:p>
            <a:r>
              <a:rPr lang="vi-VN" sz="1400" dirty="0">
                <a:solidFill>
                  <a:srgbClr val="00B0F0"/>
                </a:solidFill>
                <a:latin typeface="+mj-lt"/>
              </a:rPr>
              <a:t>         Khi người mù móc tiền ra, quan sai người múc ra một chậu nước, bỏ số tiền vào chậu. Một lát thấy trên mặt  nước có váng dầu nổi lên. Người mù hết đường chối cãi, đành nhận tội.</a:t>
            </a:r>
          </a:p>
          <a:p>
            <a:r>
              <a:rPr lang="vi-VN" sz="1400" dirty="0">
                <a:solidFill>
                  <a:srgbClr val="00B0F0"/>
                </a:solidFill>
                <a:latin typeface="+mj-lt"/>
              </a:rPr>
              <a:t>           Vụ án tưởng đã xong, không ngờ quan lại phán:</a:t>
            </a:r>
          </a:p>
          <a:p>
            <a:r>
              <a:rPr lang="vi-VN" sz="1400" dirty="0">
                <a:solidFill>
                  <a:srgbClr val="00B0F0"/>
                </a:solidFill>
                <a:latin typeface="+mj-lt"/>
              </a:rPr>
              <a:t>- Tên ăn cắp này là kẻ giả mù vì nếu mù thật thì làm sao hắn biết người bán dầu để tiền ở đâu mà lấy.</a:t>
            </a:r>
          </a:p>
          <a:p>
            <a:r>
              <a:rPr lang="vi-VN" sz="1400" dirty="0">
                <a:solidFill>
                  <a:srgbClr val="00B0F0"/>
                </a:solidFill>
                <a:latin typeface="+mj-lt"/>
              </a:rPr>
              <a:t>          Ông sai lính nọc tên mù ra đánh, kì đến khi hắn mở mắt mới thôi. Lúc đầu, người mù còn chối, chỉ sau 3 roi hắn đành mở cả hai mắt.</a:t>
            </a:r>
          </a:p>
          <a:p>
            <a:r>
              <a:rPr lang="vi-VN" sz="1400" dirty="0">
                <a:solidFill>
                  <a:srgbClr val="00B0F0"/>
                </a:solidFill>
                <a:latin typeface="+mj-lt"/>
              </a:rPr>
              <a:t>          </a:t>
            </a:r>
            <a:r>
              <a:rPr lang="vi-VN" sz="1400" dirty="0" smtClean="0">
                <a:solidFill>
                  <a:srgbClr val="00B0F0"/>
                </a:solidFill>
                <a:latin typeface="+mj-lt"/>
              </a:rPr>
              <a:t>2. </a:t>
            </a:r>
            <a:r>
              <a:rPr lang="vi-VN" sz="1400" dirty="0">
                <a:solidFill>
                  <a:srgbClr val="00B0F0"/>
                </a:solidFill>
                <a:latin typeface="+mj-lt"/>
              </a:rPr>
              <a:t> Trong thời kì ông Nguyễn Khoa Đăng làm quan án, ở Quảng Trị có truông nhà Hồ là nơi bọn gian phi dùng làm sào huyệt đón đường cướp của.</a:t>
            </a:r>
          </a:p>
          <a:p>
            <a:r>
              <a:rPr lang="vi-VN" sz="1400" dirty="0">
                <a:solidFill>
                  <a:srgbClr val="00B0F0"/>
                </a:solidFill>
                <a:latin typeface="+mj-lt"/>
              </a:rPr>
              <a:t>           Để bắt bọn cướp, quan sai chế một loại hòm gỗ kín có lỗ thông hơi, vừa một người ngồi, có khóa bên trong để người ở trong có thể mở tung ra dễ dàng. Ông kén một số võ sĩ, đem theo vũ khí, ngồi vào hòm. Rồi sai quân sĩ ăn mặc như dân thường, khiêng những hòm ấy qua truông, ra vẻ như khiêng những hòm của cải nặng. Lại cho người đánh tiếng có một vị quan to ở ngoài Bắc sắp sửa về quê sẽ đi qua truông cùng những hòm của cải quý. Bọn cướp đánh hơi, nghĩ đây là cơ hội làm ăn hiếm có, rình lúc đoàn người đi qua cửa truông thì cướp, rồi hí hửng khiêng những hòm nặng ấy về tận sào huyệt.</a:t>
            </a:r>
          </a:p>
          <a:p>
            <a:r>
              <a:rPr lang="vi-VN" sz="1400" dirty="0">
                <a:solidFill>
                  <a:srgbClr val="00B0F0"/>
                </a:solidFill>
                <a:latin typeface="+mj-lt"/>
              </a:rPr>
              <a:t>             Về đến nơi, vừa đặt hòm xuống thì những cái hòm bật mở toang, các võ sĩ ngồi trong tay lăm lăm vũ khí bất ngờ xông ra đánh giết bọn cướp. Đang lúc hoảng hốt chưa kịp đối phó thì phục binh của triều đình từ ngoài ùn ùn kéo vào đông như kiến cỏ, bọn cướp đành chắp tay xin tha mạng.</a:t>
            </a:r>
          </a:p>
          <a:p>
            <a:r>
              <a:rPr lang="vi-VN" sz="1400" dirty="0">
                <a:solidFill>
                  <a:srgbClr val="00B0F0"/>
                </a:solidFill>
                <a:latin typeface="+mj-lt"/>
              </a:rPr>
              <a:t>              Bọn cướp ấy, Nguyễn Khoa Đăng đưa đi khai khẩn đất hoang ở biên giới, lập thành những đồn điền rộng lớn. Sau đó, ông cho đưa dân đến lập làng xóm ở dọc hai bên truông khiến một vùng núi rừng xưa vắng vẻ trở thành những xóm làng dân cư đông đúc bình yên</a:t>
            </a:r>
            <a:r>
              <a:rPr lang="vi-VN" sz="1400" dirty="0" smtClean="0">
                <a:solidFill>
                  <a:srgbClr val="00B0F0"/>
                </a:solidFill>
                <a:latin typeface="+mj-lt"/>
              </a:rPr>
              <a:t>.                                                                            </a:t>
            </a:r>
            <a:r>
              <a:rPr lang="vi-VN" sz="1400" dirty="0" smtClean="0">
                <a:solidFill>
                  <a:srgbClr val="FF0000"/>
                </a:solidFill>
                <a:latin typeface="+mj-lt"/>
              </a:rPr>
              <a:t>(</a:t>
            </a:r>
            <a:r>
              <a:rPr lang="vi-VN" sz="1400" dirty="0">
                <a:solidFill>
                  <a:srgbClr val="FF0000"/>
                </a:solidFill>
                <a:latin typeface="+mj-lt"/>
              </a:rPr>
              <a:t>Theo Nguyễn Đổng Chi)</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400" y="6239933"/>
            <a:ext cx="609600" cy="609600"/>
          </a:xfrm>
          <a:prstGeom prst="rect">
            <a:avLst/>
          </a:prstGeom>
        </p:spPr>
      </p:pic>
    </p:spTree>
    <p:extLst>
      <p:ext uri="{BB962C8B-B14F-4D97-AF65-F5344CB8AC3E}">
        <p14:creationId xmlns:p14="http://schemas.microsoft.com/office/powerpoint/2010/main" val="1798283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llpaper_002.jpg"/>
          <p:cNvPicPr>
            <a:picLocks noChangeAspect="1"/>
          </p:cNvPicPr>
          <p:nvPr/>
        </p:nvPicPr>
        <p:blipFill>
          <a:blip r:embed="rId3">
            <a:lum bright="30000"/>
          </a:blip>
          <a:stretch>
            <a:fillRect/>
          </a:stretch>
        </p:blipFill>
        <p:spPr>
          <a:xfrm>
            <a:off x="0" y="0"/>
            <a:ext cx="9144000" cy="792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676400" y="-76200"/>
            <a:ext cx="7239000" cy="1261884"/>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p>
          <a:p>
            <a:endParaRPr lang="en-US" sz="2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f"/>
          <p:cNvPicPr>
            <a:picLocks noChangeAspect="1"/>
          </p:cNvPicPr>
          <p:nvPr/>
        </p:nvPicPr>
        <p:blipFill>
          <a:blip r:embed="rId2"/>
          <a:stretch>
            <a:fillRect/>
          </a:stretch>
        </p:blipFill>
        <p:spPr>
          <a:xfrm>
            <a:off x="0" y="5334000"/>
            <a:ext cx="9144000" cy="1524000"/>
          </a:xfrm>
          <a:prstGeom prst="rect">
            <a:avLst/>
          </a:prstGeom>
        </p:spPr>
      </p:pic>
      <p:pic>
        <p:nvPicPr>
          <p:cNvPr id="4" name="Picture 3" descr="1855392mxd9ra0rqp.gif"/>
          <p:cNvPicPr>
            <a:picLocks noChangeAspect="1"/>
          </p:cNvPicPr>
          <p:nvPr/>
        </p:nvPicPr>
        <p:blipFill>
          <a:blip r:embed="rId3"/>
          <a:stretch>
            <a:fillRect/>
          </a:stretch>
        </p:blipFill>
        <p:spPr>
          <a:xfrm>
            <a:off x="6629400" y="0"/>
            <a:ext cx="2514600" cy="6162675"/>
          </a:xfrm>
          <a:prstGeom prst="rect">
            <a:avLst/>
          </a:prstGeom>
        </p:spPr>
      </p:pic>
      <p:sp>
        <p:nvSpPr>
          <p:cNvPr id="5" name="TextBox 4"/>
          <p:cNvSpPr txBox="1"/>
          <p:nvPr/>
        </p:nvSpPr>
        <p:spPr>
          <a:xfrm>
            <a:off x="1524001" y="21848"/>
            <a:ext cx="72390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smtClean="0">
                <a:latin typeface="Times New Roman" pitchFamily="18" charset="0"/>
                <a:cs typeface="Times New Roman" pitchFamily="18" charset="0"/>
              </a:rPr>
              <a:t>,  anh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r>
              <a:rPr lang="en-US" sz="2800" b="1" dirty="0" smtClean="0">
                <a:latin typeface="Times New Roman" pitchFamily="18" charset="0"/>
                <a:cs typeface="Times New Roman" pitchFamily="18" charset="0"/>
              </a:rPr>
              <a:t>.                                               </a:t>
            </a:r>
          </a:p>
          <a:p>
            <a:pPr marL="342900" indent="-3429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marL="342900" indent="-342900"/>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pic>
        <p:nvPicPr>
          <p:cNvPr id="9" name="Picture 8" descr="1950086jpndb9kx1g.gif"/>
          <p:cNvPicPr>
            <a:picLocks noChangeAspect="1"/>
          </p:cNvPicPr>
          <p:nvPr/>
        </p:nvPicPr>
        <p:blipFill>
          <a:blip r:embed="rId4"/>
          <a:stretch>
            <a:fillRect/>
          </a:stretch>
        </p:blipFill>
        <p:spPr>
          <a:xfrm rot="2034346">
            <a:off x="262545" y="-134695"/>
            <a:ext cx="850131" cy="15612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2000"/>
                                        <p:tgtEl>
                                          <p:spTgt spid="6">
                                            <p:txEl>
                                              <p:pRg st="1" end="1"/>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1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20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10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Wallpaper_0011.jpg"/>
          <p:cNvPicPr>
            <a:picLocks noGrp="1" noChangeAspect="1"/>
          </p:cNvPicPr>
          <p:nvPr>
            <p:ph idx="1"/>
          </p:nvPr>
        </p:nvPicPr>
        <p:blipFill>
          <a:blip r:embed="rId2"/>
          <a:stretch>
            <a:fillRect/>
          </a:stretch>
        </p:blipFill>
        <p:spPr>
          <a:xfrm>
            <a:off x="1" y="0"/>
            <a:ext cx="9143999" cy="6857999"/>
          </a:xfrm>
        </p:spPr>
      </p:pic>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truông</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vùng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đất</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rộng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nhiều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cỏ</a:t>
            </a:r>
            <a:r>
              <a:rPr lang="en-US" sz="2800" b="1" dirty="0" smtClean="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huyệt</a:t>
            </a:r>
            <a:r>
              <a:rPr lang="en-US" sz="2800" b="1" dirty="0" smtClean="0">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ổ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bọn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trộm</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cướp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tội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phạm</a:t>
            </a:r>
            <a:r>
              <a:rPr lang="en-US" sz="2800" b="1" dirty="0" smtClean="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smtClean="0">
                <a:latin typeface="Times New Roman" pitchFamily="18" charset="0"/>
                <a:cs typeface="Times New Roman" pitchFamily="18" charset="0"/>
              </a:rPr>
              <a:t>phục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binh</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quân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lính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nấp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rình</a:t>
            </a:r>
            <a:r>
              <a:rPr lang="en-US" sz="2800" b="1" dirty="0" smtClean="0">
                <a:solidFill>
                  <a:srgbClr val="FF0066"/>
                </a:solidFill>
                <a:latin typeface="Times New Roman" pitchFamily="18" charset="0"/>
                <a:cs typeface="Times New Roman" pitchFamily="18" charset="0"/>
              </a:rPr>
              <a:t>, ở </a:t>
            </a:r>
            <a:r>
              <a:rPr lang="en-US" sz="2800" b="1" err="1" smtClean="0">
                <a:solidFill>
                  <a:srgbClr val="FF0066"/>
                </a:solidFill>
                <a:latin typeface="Times New Roman" pitchFamily="18" charset="0"/>
                <a:cs typeface="Times New Roman" pitchFamily="18" charset="0"/>
              </a:rPr>
              <a:t>những</a:t>
            </a:r>
            <a:r>
              <a:rPr lang="en-US" sz="2800" b="1" smtClean="0">
                <a:solidFill>
                  <a:srgbClr val="FF0066"/>
                </a:solidFill>
                <a:latin typeface="Times New Roman" pitchFamily="18" charset="0"/>
                <a:cs typeface="Times New Roman" pitchFamily="18" charset="0"/>
              </a:rPr>
              <a:t> chỗ                                        kín đáo, </a:t>
            </a:r>
            <a:r>
              <a:rPr lang="en-US" sz="2800" b="1" dirty="0" err="1" smtClean="0">
                <a:solidFill>
                  <a:srgbClr val="FF0066"/>
                </a:solidFill>
                <a:latin typeface="Times New Roman" pitchFamily="18" charset="0"/>
                <a:cs typeface="Times New Roman" pitchFamily="18" charset="0"/>
              </a:rPr>
              <a:t>chờ</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lệnh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là</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xông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tấn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công</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
        <p:nvSpPr>
          <p:cNvPr id="12" name="TextBox 11"/>
          <p:cNvSpPr txBox="1"/>
          <p:nvPr/>
        </p:nvSpPr>
        <p:spPr>
          <a:xfrm>
            <a:off x="1447800" y="21848"/>
            <a:ext cx="7030818"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chuyện</a:t>
            </a:r>
            <a:r>
              <a:rPr lang="en-US" sz="28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i="1" dirty="0" smtClean="0">
              <a:latin typeface="Times New Roman" pitchFamily="18" charset="0"/>
              <a:cs typeface="Times New Roman" pitchFamily="18" charset="0"/>
            </a:endParaRPr>
          </a:p>
        </p:txBody>
      </p:sp>
      <p:pic>
        <p:nvPicPr>
          <p:cNvPr id="8" name="Picture 7" descr="126.gif"/>
          <p:cNvPicPr>
            <a:picLocks noChangeAspect="1"/>
          </p:cNvPicPr>
          <p:nvPr/>
        </p:nvPicPr>
        <p:blipFill>
          <a:blip r:embed="rId3">
            <a:lum bright="-20000"/>
          </a:blip>
          <a:stretch>
            <a:fillRect/>
          </a:stretch>
        </p:blipFill>
        <p:spPr>
          <a:xfrm>
            <a:off x="-228600" y="5791200"/>
            <a:ext cx="1828800" cy="1066800"/>
          </a:xfrm>
          <a:prstGeom prst="rect">
            <a:avLst/>
          </a:prstGeom>
        </p:spPr>
      </p:pic>
      <p:pic>
        <p:nvPicPr>
          <p:cNvPr id="10" name="Picture 9" descr="gif_icon317.gif"/>
          <p:cNvPicPr>
            <a:picLocks noChangeAspect="1"/>
          </p:cNvPicPr>
          <p:nvPr/>
        </p:nvPicPr>
        <p:blipFill>
          <a:blip r:embed="rId4">
            <a:lum bright="-30000"/>
          </a:blip>
          <a:stretch>
            <a:fillRect/>
          </a:stretch>
        </p:blipFill>
        <p:spPr>
          <a:xfrm>
            <a:off x="7467600" y="5943600"/>
            <a:ext cx="1676400" cy="914400"/>
          </a:xfrm>
          <a:prstGeom prst="rect">
            <a:avLst/>
          </a:prstGeom>
        </p:spPr>
      </p:pic>
      <p:pic>
        <p:nvPicPr>
          <p:cNvPr id="11" name="Picture 10" descr="788.gif"/>
          <p:cNvPicPr>
            <a:picLocks noChangeAspect="1"/>
          </p:cNvPicPr>
          <p:nvPr/>
        </p:nvPicPr>
        <p:blipFill>
          <a:blip r:embed="rId5"/>
          <a:stretch>
            <a:fillRect/>
          </a:stretch>
        </p:blipFill>
        <p:spPr>
          <a:xfrm>
            <a:off x="0" y="152400"/>
            <a:ext cx="1143000" cy="2209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par>
                          <p:cTn id="17" fill="hold">
                            <p:stCondLst>
                              <p:cond delay="2000"/>
                            </p:stCondLst>
                            <p:childTnLst>
                              <p:par>
                                <p:cTn id="18" presetID="4"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ox(in)">
                                      <p:cBhvr>
                                        <p:cTn id="25" dur="500"/>
                                        <p:tgtEl>
                                          <p:spTgt spid="5">
                                            <p:txEl>
                                              <p:pRg st="0" end="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box(in)">
                                      <p:cBhvr>
                                        <p:cTn id="28" dur="500"/>
                                        <p:tgtEl>
                                          <p:spTgt spid="6">
                                            <p:txEl>
                                              <p:pRg st="0" end="0"/>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ox(in)">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G_Design_Fly_away_dandelion_under_blue_sky.jpg"/>
          <p:cNvPicPr>
            <a:picLocks noChangeAspect="1"/>
          </p:cNvPicPr>
          <p:nvPr/>
        </p:nvPicPr>
        <p:blipFill>
          <a:blip r:embed="rId2">
            <a:lum bright="20000"/>
          </a:blip>
          <a:stretch>
            <a:fillRect/>
          </a:stretch>
        </p:blipFill>
        <p:spPr>
          <a:xfrm>
            <a:off x="-152400" y="0"/>
            <a:ext cx="92964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Hình0063.jpg"/>
          <p:cNvPicPr>
            <a:picLocks noChangeAspect="1"/>
          </p:cNvPicPr>
          <p:nvPr/>
        </p:nvPicPr>
        <p:blipFill>
          <a:blip r:embed="rId3">
            <a:lum bright="-20000"/>
          </a:blip>
          <a:stretch>
            <a:fillRect/>
          </a:stretch>
        </p:blipFill>
        <p:spPr>
          <a:xfrm>
            <a:off x="457200" y="1143000"/>
            <a:ext cx="8001000" cy="4572000"/>
          </a:xfrm>
          <a:prstGeom prst="rect">
            <a:avLst/>
          </a:prstGeom>
        </p:spPr>
      </p:pic>
      <p:sp>
        <p:nvSpPr>
          <p:cNvPr id="6" name="TextBox 5"/>
          <p:cNvSpPr txBox="1"/>
          <p:nvPr/>
        </p:nvSpPr>
        <p:spPr>
          <a:xfrm>
            <a:off x="1644809" y="152400"/>
            <a:ext cx="5853525" cy="461665"/>
          </a:xfrm>
          <a:prstGeom prst="rect">
            <a:avLst/>
          </a:prstGeom>
          <a:noFill/>
        </p:spPr>
        <p:txBody>
          <a:bodyPr wrap="none" rtlCol="0">
            <a:spAutoFit/>
          </a:bodyPr>
          <a:lstStyle/>
          <a:p>
            <a:pPr algn="ctr"/>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ÔNG NGUYỄN KHOA ĐĂNG</a:t>
            </a:r>
            <a:endParaRPr lang="en-US" sz="2400" b="1" dirty="0">
              <a:solidFill>
                <a:srgbClr val="FF0000"/>
              </a:solidFill>
              <a:latin typeface="Times New Roman" pitchFamily="18" charset="0"/>
              <a:cs typeface="Times New Roman" pitchFamily="18" charset="0"/>
            </a:endParaRPr>
          </a:p>
        </p:txBody>
      </p:sp>
      <p:sp>
        <p:nvSpPr>
          <p:cNvPr id="9" name="TextBox 8"/>
          <p:cNvSpPr txBox="1"/>
          <p:nvPr/>
        </p:nvSpPr>
        <p:spPr>
          <a:xfrm>
            <a:off x="762000" y="5562600"/>
            <a:ext cx="7543800" cy="1077218"/>
          </a:xfrm>
          <a:prstGeom prst="rect">
            <a:avLst/>
          </a:prstGeom>
          <a:solidFill>
            <a:schemeClr val="accent5">
              <a:lumMod val="40000"/>
              <a:lumOff val="60000"/>
            </a:schemeClr>
          </a:solid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đòi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G_Design_Fly_away_dandelion_under_blue_sky.jpg"/>
          <p:cNvPicPr>
            <a:picLocks noChangeAspect="1"/>
          </p:cNvPicPr>
          <p:nvPr/>
        </p:nvPicPr>
        <p:blipFill>
          <a:blip r:embed="rId2"/>
          <a:stretch>
            <a:fillRect/>
          </a:stretch>
        </p:blipFill>
        <p:spPr>
          <a:xfrm>
            <a:off x="152400" y="-15240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057400" y="152400"/>
            <a:ext cx="5853525" cy="461665"/>
          </a:xfrm>
          <a:prstGeom prst="rect">
            <a:avLst/>
          </a:prstGeom>
          <a:noFill/>
        </p:spPr>
        <p:txBody>
          <a:bodyPr wrap="none" rtlCol="0">
            <a:spAutoFit/>
          </a:bodyPr>
          <a:lstStyle/>
          <a:p>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ÔNG NGUYỄN KHOA ĐĂNG</a:t>
            </a:r>
            <a:endParaRPr lang="en-US" sz="2400" b="1" dirty="0">
              <a:solidFill>
                <a:srgbClr val="FF0000"/>
              </a:solidFill>
              <a:latin typeface="Times New Roman" pitchFamily="18" charset="0"/>
              <a:cs typeface="Times New Roman" pitchFamily="18" charset="0"/>
            </a:endParaRPr>
          </a:p>
        </p:txBody>
      </p:sp>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296400" cy="1384995"/>
          </a:xfrm>
          <a:prstGeom prst="rect">
            <a:avLst/>
          </a:prstGeom>
          <a:solidFill>
            <a:schemeClr val="accent5">
              <a:lumMod val="40000"/>
              <a:lumOff val="60000"/>
            </a:schemeClr>
          </a:solid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cắp</a:t>
            </a:r>
            <a:r>
              <a:rPr lang="en-US" sz="2800" b="1" dirty="0" smtClean="0">
                <a:solidFill>
                  <a:srgbClr val="FF0000"/>
                </a:solidFill>
                <a:latin typeface="Times New Roman" pitchFamily="18" charset="0"/>
                <a:cs typeface="Times New Roman" pitchFamily="18" charset="0"/>
              </a:rPr>
              <a:t> </a:t>
            </a:r>
            <a:r>
              <a:rPr lang="en-US" sz="2800" b="1" err="1" smtClean="0">
                <a:solidFill>
                  <a:srgbClr val="FF0000"/>
                </a:solidFill>
                <a:latin typeface="Times New Roman" pitchFamily="18" charset="0"/>
                <a:cs typeface="Times New Roman" pitchFamily="18" charset="0"/>
              </a:rPr>
              <a:t>giả</a:t>
            </a:r>
            <a:r>
              <a:rPr lang="en-US" sz="2800" b="1" smtClean="0">
                <a:solidFill>
                  <a:srgbClr val="FF0000"/>
                </a:solidFill>
                <a:latin typeface="Times New Roman" pitchFamily="18" charset="0"/>
                <a:cs typeface="Times New Roman" pitchFamily="18" charset="0"/>
              </a:rPr>
              <a:t> làm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xin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4"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865</Words>
  <Application>Microsoft Office PowerPoint</Application>
  <PresentationFormat>On-screen Show (4:3)</PresentationFormat>
  <Paragraphs>96</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Administrator</cp:lastModifiedBy>
  <cp:revision>140</cp:revision>
  <dcterms:created xsi:type="dcterms:W3CDTF">2011-10-02T07:27:12Z</dcterms:created>
  <dcterms:modified xsi:type="dcterms:W3CDTF">2020-04-12T08:18:51Z</dcterms:modified>
</cp:coreProperties>
</file>