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19B-D353-4A15-92E0-1BFEFE5E666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6254-76A3-4FA6-90E0-0D1ACED93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19B-D353-4A15-92E0-1BFEFE5E666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6254-76A3-4FA6-90E0-0D1ACED93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19B-D353-4A15-92E0-1BFEFE5E666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6254-76A3-4FA6-90E0-0D1ACED93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5499-7E42-4208-B69B-11A59BF7C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19B-D353-4A15-92E0-1BFEFE5E666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6254-76A3-4FA6-90E0-0D1ACED93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19B-D353-4A15-92E0-1BFEFE5E666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6254-76A3-4FA6-90E0-0D1ACED93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19B-D353-4A15-92E0-1BFEFE5E666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6254-76A3-4FA6-90E0-0D1ACED93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19B-D353-4A15-92E0-1BFEFE5E666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6254-76A3-4FA6-90E0-0D1ACED93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19B-D353-4A15-92E0-1BFEFE5E666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6254-76A3-4FA6-90E0-0D1ACED93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19B-D353-4A15-92E0-1BFEFE5E666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6254-76A3-4FA6-90E0-0D1ACED93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19B-D353-4A15-92E0-1BFEFE5E666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6254-76A3-4FA6-90E0-0D1ACED93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19B-D353-4A15-92E0-1BFEFE5E666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6254-76A3-4FA6-90E0-0D1ACED93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119B-D353-4A15-92E0-1BFEFE5E666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6254-76A3-4FA6-90E0-0D1ACED93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457200" y="1447800"/>
            <a:ext cx="7772400" cy="426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học trực tuyến</a:t>
            </a:r>
          </a:p>
          <a:p>
            <a:pPr algn="ctr"/>
            <a:r>
              <a:rPr lang="en-US" sz="2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3C</a:t>
            </a:r>
          </a:p>
          <a:p>
            <a:pPr algn="ctr"/>
            <a:r>
              <a:rPr lang="en-US" sz="2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</a:t>
            </a: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1785918" y="5105400"/>
            <a:ext cx="58240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viên: Nguyễn Thị Thu Hiền</a:t>
            </a:r>
            <a:endParaRPr lang="en-US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731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err="1">
                <a:solidFill>
                  <a:srgbClr val="3333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tư </a:t>
            </a:r>
            <a:r>
              <a:rPr lang="en-US" altLang="en-US" b="1" err="1">
                <a:solidFill>
                  <a:srgbClr val="3333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8</a:t>
            </a:r>
            <a:r>
              <a:rPr lang="vi-VN" altLang="en-US" b="1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20</a:t>
            </a:r>
            <a:r>
              <a:rPr lang="vi-VN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20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</a:br>
            <a:r>
              <a:rPr lang="en-US" altLang="en-US" b="1" u="sng" smtClean="0">
                <a:solidFill>
                  <a:srgbClr val="3333FF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u="sng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5"/>
          <p:cNvSpPr>
            <a:spLocks noGrp="1" noChangeArrowheads="1"/>
          </p:cNvSpPr>
          <p:nvPr>
            <p:ph idx="1"/>
          </p:nvPr>
        </p:nvSpPr>
        <p:spPr>
          <a:xfrm>
            <a:off x="152400" y="1243002"/>
            <a:ext cx="8610600" cy="6858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Phép trừ các số trong phạm vi 10 000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124200" y="5257800"/>
            <a:ext cx="1676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600" b="1" u="sng"/>
          </a:p>
          <a:p>
            <a:pPr eaLnBrk="1" hangingPunct="1">
              <a:spcBef>
                <a:spcPct val="50000"/>
              </a:spcBef>
            </a:pPr>
            <a:endParaRPr lang="en-US" altLang="en-US" b="1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731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err="1">
                <a:solidFill>
                  <a:srgbClr val="3333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tư </a:t>
            </a:r>
            <a:r>
              <a:rPr lang="en-US" altLang="en-US" b="1" err="1">
                <a:solidFill>
                  <a:srgbClr val="3333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8</a:t>
            </a:r>
            <a:r>
              <a:rPr lang="vi-VN" altLang="en-US" b="1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20</a:t>
            </a:r>
            <a:r>
              <a:rPr lang="vi-VN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20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</a:br>
            <a:r>
              <a:rPr lang="en-US" altLang="en-US" b="1" u="sng" smtClean="0">
                <a:solidFill>
                  <a:srgbClr val="3333FF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u="sng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5"/>
          <p:cNvSpPr>
            <a:spLocks noGrp="1" noChangeArrowheads="1"/>
          </p:cNvSpPr>
          <p:nvPr>
            <p:ph idx="1"/>
          </p:nvPr>
        </p:nvSpPr>
        <p:spPr>
          <a:xfrm>
            <a:off x="152400" y="1243002"/>
            <a:ext cx="8610600" cy="6858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Phép trừ các số trong phạm vi 10 000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124200" y="5257800"/>
            <a:ext cx="1676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600" b="1" u="sng"/>
          </a:p>
          <a:p>
            <a:pPr eaLnBrk="1" hangingPunct="1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2925" y="2143116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8652 – 3917 = ?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06400" y="2676516"/>
            <a:ext cx="1438275" cy="946150"/>
            <a:chOff x="486" y="1872"/>
            <a:chExt cx="906" cy="596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76" y="1872"/>
              <a:ext cx="81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 </a:t>
              </a: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8652</a:t>
              </a:r>
            </a:p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u="sng" smtClean="0">
                  <a:solidFill>
                    <a:srgbClr val="FF0000"/>
                  </a:solidFill>
                  <a:latin typeface="Times New Roman" pitchFamily="18" charset="0"/>
                </a:rPr>
                <a:t>3917</a:t>
              </a:r>
              <a:endParaRPr lang="en-US" sz="2800" b="1" u="sng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86" y="187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_</a:t>
              </a:r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95400" y="3500438"/>
            <a:ext cx="4905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71538" y="3505191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962184" y="2600316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 2 không trừ được 7, lấy 12 trừ 7 bằng 5, viết 5 nhớ 1.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85825" y="3505191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98500" y="3517891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928794" y="2905116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572000" algn="l"/>
              </a:tabLst>
            </a:pPr>
            <a:r>
              <a:rPr lang="en-US" sz="2800" b="1">
                <a:latin typeface="Times New Roman" pitchFamily="18" charset="0"/>
              </a:rPr>
              <a:t>* </a:t>
            </a:r>
            <a:r>
              <a:rPr lang="en-US" sz="2400" b="1">
                <a:latin typeface="Times New Roman" pitchFamily="18" charset="0"/>
              </a:rPr>
              <a:t>1 thêm 1 bằng 2; 5 trừ 2 bằng 3, viết 3.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928794" y="3286116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 6 không trừ được 9, lấy 16 trừ 9 bằng 7, viết 7 nhớ 1.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14556" y="3667116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 3 thêm 1 bằng 4; 8 trừ 4 bằng 4, viết 4.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39750" y="4287829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8652 – 3917 = 4735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731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err="1">
                <a:solidFill>
                  <a:srgbClr val="3333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tư </a:t>
            </a:r>
            <a:r>
              <a:rPr lang="en-US" altLang="en-US" b="1" err="1">
                <a:solidFill>
                  <a:srgbClr val="3333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8</a:t>
            </a:r>
            <a:r>
              <a:rPr lang="vi-VN" altLang="en-US" b="1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20</a:t>
            </a:r>
            <a:r>
              <a:rPr lang="vi-VN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20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</a:br>
            <a:r>
              <a:rPr lang="en-US" altLang="en-US" b="1" u="sng" smtClean="0">
                <a:solidFill>
                  <a:srgbClr val="3333FF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u="sng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5"/>
          <p:cNvSpPr>
            <a:spLocks noGrp="1" noChangeArrowheads="1"/>
          </p:cNvSpPr>
          <p:nvPr>
            <p:ph idx="1"/>
          </p:nvPr>
        </p:nvSpPr>
        <p:spPr>
          <a:xfrm>
            <a:off x="152400" y="1243002"/>
            <a:ext cx="8610600" cy="6858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Phép trừ các số trong phạm vi 10 000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124200" y="5257800"/>
            <a:ext cx="1676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600" b="1" u="sng"/>
          </a:p>
          <a:p>
            <a:pPr eaLnBrk="1" hangingPunct="1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5400" y="2133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</a:rPr>
              <a:t>Tính: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74700" y="2825750"/>
            <a:ext cx="1358900" cy="946150"/>
            <a:chOff x="488" y="1920"/>
            <a:chExt cx="856" cy="596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76" y="1920"/>
              <a:ext cx="76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 </a:t>
              </a: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6385</a:t>
              </a:r>
            </a:p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u="sng" smtClean="0">
                  <a:solidFill>
                    <a:srgbClr val="FF0000"/>
                  </a:solidFill>
                  <a:latin typeface="Times New Roman" pitchFamily="18" charset="0"/>
                </a:rPr>
                <a:t>2927</a:t>
              </a:r>
              <a:endParaRPr lang="en-US" sz="2800" b="1" u="sng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88" y="1932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</a:rPr>
                <a:t>_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6864350" y="2803525"/>
            <a:ext cx="1441450" cy="946150"/>
            <a:chOff x="4324" y="1920"/>
            <a:chExt cx="908" cy="596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368" y="1920"/>
              <a:ext cx="86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  </a:t>
              </a: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3561</a:t>
              </a:r>
            </a:p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    </a:t>
              </a:r>
              <a:r>
                <a:rPr lang="en-US" sz="2800" b="1" u="sng" smtClean="0">
                  <a:solidFill>
                    <a:srgbClr val="FF0000"/>
                  </a:solidFill>
                  <a:latin typeface="Times New Roman" pitchFamily="18" charset="0"/>
                </a:rPr>
                <a:t>924</a:t>
              </a:r>
              <a:endParaRPr lang="en-US" sz="2800" b="1" u="sng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324" y="195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</a:rPr>
                <a:t>_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4800600" y="2825750"/>
            <a:ext cx="1406525" cy="946150"/>
            <a:chOff x="3024" y="1920"/>
            <a:chExt cx="886" cy="59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046" y="1920"/>
              <a:ext cx="86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  </a:t>
              </a: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 8090</a:t>
              </a:r>
            </a:p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   </a:t>
              </a:r>
              <a:r>
                <a:rPr lang="en-US" sz="2800" b="1" u="sng" smtClean="0">
                  <a:solidFill>
                    <a:srgbClr val="FF0000"/>
                  </a:solidFill>
                  <a:latin typeface="Times New Roman" pitchFamily="18" charset="0"/>
                </a:rPr>
                <a:t>7131</a:t>
              </a:r>
              <a:endParaRPr lang="en-US" sz="2800" b="1" u="sng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024" y="1920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_</a:t>
              </a: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2873375" y="2825750"/>
            <a:ext cx="1241425" cy="946150"/>
            <a:chOff x="1810" y="1920"/>
            <a:chExt cx="782" cy="596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824" y="1920"/>
              <a:ext cx="76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</a:t>
              </a: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 7563</a:t>
              </a:r>
            </a:p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  </a:t>
              </a:r>
              <a:r>
                <a:rPr lang="en-US" sz="2800" b="1" u="sng" smtClean="0">
                  <a:solidFill>
                    <a:srgbClr val="FF0000"/>
                  </a:solidFill>
                  <a:latin typeface="Times New Roman" pitchFamily="18" charset="0"/>
                </a:rPr>
                <a:t>4908</a:t>
              </a:r>
              <a:endParaRPr lang="en-US" sz="2800" b="1" u="sng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810" y="1954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_</a:t>
              </a:r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057275" y="3648075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FF"/>
                </a:solidFill>
                <a:latin typeface="Times New Roman" pitchFamily="18" charset="0"/>
              </a:rPr>
              <a:t>3458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014658" y="36576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FF"/>
                </a:solidFill>
                <a:latin typeface="Times New Roman" pitchFamily="18" charset="0"/>
              </a:rPr>
              <a:t>2655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072066" y="36576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FF"/>
                </a:solidFill>
                <a:latin typeface="Times New Roman" pitchFamily="18" charset="0"/>
              </a:rPr>
              <a:t>0959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072330" y="3635375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FF"/>
                </a:solidFill>
                <a:latin typeface="Times New Roman" pitchFamily="18" charset="0"/>
              </a:rPr>
              <a:t>2637</a:t>
            </a:r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5129218" y="38100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6-Point Star 58"/>
          <p:cNvSpPr/>
          <p:nvPr/>
        </p:nvSpPr>
        <p:spPr>
          <a:xfrm>
            <a:off x="142844" y="1871658"/>
            <a:ext cx="1285884" cy="985838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Bài 1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731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err="1">
                <a:solidFill>
                  <a:srgbClr val="3333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tư </a:t>
            </a:r>
            <a:r>
              <a:rPr lang="en-US" altLang="en-US" b="1" err="1">
                <a:solidFill>
                  <a:srgbClr val="3333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8</a:t>
            </a:r>
            <a:r>
              <a:rPr lang="vi-VN" altLang="en-US" b="1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20</a:t>
            </a:r>
            <a:r>
              <a:rPr lang="vi-VN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20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</a:br>
            <a:r>
              <a:rPr lang="en-US" altLang="en-US" b="1" u="sng" smtClean="0">
                <a:solidFill>
                  <a:srgbClr val="3333FF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u="sng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5"/>
          <p:cNvSpPr>
            <a:spLocks noGrp="1" noChangeArrowheads="1"/>
          </p:cNvSpPr>
          <p:nvPr>
            <p:ph idx="1"/>
          </p:nvPr>
        </p:nvSpPr>
        <p:spPr>
          <a:xfrm>
            <a:off x="152400" y="1243002"/>
            <a:ext cx="8610600" cy="6858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Phép trừ các số trong phạm vi 10 000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47744" y="200024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   </a:t>
            </a:r>
            <a:r>
              <a:rPr lang="en-US" sz="2800" b="1" u="sng">
                <a:latin typeface="Times New Roman" pitchFamily="18" charset="0"/>
              </a:rPr>
              <a:t>Đặt tính rồi tính</a:t>
            </a:r>
            <a:r>
              <a:rPr lang="en-US" sz="2800" b="1">
                <a:latin typeface="Times New Roman" pitchFamily="18" charset="0"/>
              </a:rPr>
              <a:t>: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9148" y="3143248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b) 9996 – 6669                                2340 - 512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228748" y="3752848"/>
            <a:ext cx="1447800" cy="1373188"/>
            <a:chOff x="836" y="3329"/>
            <a:chExt cx="912" cy="917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028" y="3329"/>
              <a:ext cx="720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9996</a:t>
              </a:r>
            </a:p>
            <a:p>
              <a:r>
                <a:rPr lang="en-US" sz="2800" b="1" u="sng">
                  <a:solidFill>
                    <a:srgbClr val="FF0000"/>
                  </a:solidFill>
                  <a:latin typeface="Times New Roman" pitchFamily="18" charset="0"/>
                </a:rPr>
                <a:t>6669</a:t>
              </a:r>
            </a:p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3327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36" y="3360"/>
              <a:ext cx="24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_</a:t>
              </a: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5800748" y="3752848"/>
            <a:ext cx="1330325" cy="1373188"/>
            <a:chOff x="3702" y="3455"/>
            <a:chExt cx="838" cy="623"/>
          </a:xfrm>
        </p:grpSpPr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888" y="3455"/>
              <a:ext cx="652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2340</a:t>
              </a:r>
            </a:p>
            <a:p>
              <a:r>
                <a:rPr lang="en-US" sz="2800" b="1" u="sng">
                  <a:solidFill>
                    <a:srgbClr val="FF0000"/>
                  </a:solidFill>
                  <a:latin typeface="Times New Roman" pitchFamily="18" charset="0"/>
                </a:rPr>
                <a:t>  512</a:t>
              </a:r>
            </a:p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1828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3702" y="3501"/>
              <a:ext cx="240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_</a:t>
              </a:r>
            </a:p>
          </p:txBody>
        </p:sp>
      </p:grpSp>
      <p:sp>
        <p:nvSpPr>
          <p:cNvPr id="20" name="6-Point Star 19"/>
          <p:cNvSpPr/>
          <p:nvPr/>
        </p:nvSpPr>
        <p:spPr>
          <a:xfrm>
            <a:off x="285720" y="1800220"/>
            <a:ext cx="1285884" cy="985838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2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731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err="1">
                <a:solidFill>
                  <a:srgbClr val="3333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tư </a:t>
            </a:r>
            <a:r>
              <a:rPr lang="en-US" altLang="en-US" b="1" err="1">
                <a:solidFill>
                  <a:srgbClr val="3333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8</a:t>
            </a:r>
            <a:r>
              <a:rPr lang="vi-VN" altLang="en-US" b="1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20</a:t>
            </a:r>
            <a:r>
              <a:rPr lang="vi-VN" altLang="en-US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20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</a:br>
            <a:r>
              <a:rPr lang="en-US" altLang="en-US" b="1" u="sng" smtClean="0">
                <a:solidFill>
                  <a:srgbClr val="3333FF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u="sng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5"/>
          <p:cNvSpPr>
            <a:spLocks noGrp="1" noChangeArrowheads="1"/>
          </p:cNvSpPr>
          <p:nvPr>
            <p:ph idx="1"/>
          </p:nvPr>
        </p:nvSpPr>
        <p:spPr>
          <a:xfrm>
            <a:off x="152400" y="1243002"/>
            <a:ext cx="8610600" cy="6858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Phép trừ các số trong phạm vi 10 000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124200" y="5257800"/>
            <a:ext cx="1676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600" b="1" u="sng"/>
          </a:p>
          <a:p>
            <a:pPr eaLnBrk="1" hangingPunct="1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5" name="Rectangle 4" descr="Parchment"/>
          <p:cNvSpPr>
            <a:spLocks noChangeArrowheads="1"/>
          </p:cNvSpPr>
          <p:nvPr/>
        </p:nvSpPr>
        <p:spPr bwMode="auto">
          <a:xfrm>
            <a:off x="152400" y="2724167"/>
            <a:ext cx="8610600" cy="1143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latin typeface="Times New Roman" pitchFamily="18" charset="0"/>
              </a:rPr>
              <a:t>Một cửa hàng có 4283 m vải, đã bán được 1635 m vải.</a:t>
            </a:r>
          </a:p>
          <a:p>
            <a:r>
              <a:rPr lang="en-US" sz="2800" b="1">
                <a:latin typeface="Times New Roman" pitchFamily="18" charset="0"/>
              </a:rPr>
              <a:t> Hỏi cửa hàng còn lại bao nhiêu m vải?     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42844" y="4091005"/>
            <a:ext cx="4000528" cy="1838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         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Tóm tắt: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Có         :       4283    m 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Đã bán  :       1635    m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Còn lại  :       ….       m ?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438400" y="3290905"/>
            <a:ext cx="57912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2514600" y="3710005"/>
            <a:ext cx="3429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6-Point Star 8"/>
          <p:cNvSpPr/>
          <p:nvPr/>
        </p:nvSpPr>
        <p:spPr>
          <a:xfrm>
            <a:off x="142844" y="1800220"/>
            <a:ext cx="1285884" cy="985838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3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4113448"/>
            <a:ext cx="46281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Cửa hàng còn lại số mét vải là: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4283 – 1635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= 2648 ( m)</a:t>
            </a:r>
          </a:p>
          <a:p>
            <a:pPr algn="ctr"/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Đáp số: 2648 m vải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1800" smtClean="0"/>
          </a:p>
        </p:txBody>
      </p:sp>
      <p:pic>
        <p:nvPicPr>
          <p:cNvPr id="2765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-11113" y="274638"/>
            <a:ext cx="9144001" cy="6634162"/>
          </a:xfrm>
        </p:spPr>
      </p:pic>
      <p:sp>
        <p:nvSpPr>
          <p:cNvPr id="3" name="Rectangle 2"/>
          <p:cNvSpPr/>
          <p:nvPr/>
        </p:nvSpPr>
        <p:spPr>
          <a:xfrm>
            <a:off x="111651" y="2133600"/>
            <a:ext cx="87682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HỌC ĐẾN ĐÂY LÀ KẾT THÚC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2890601"/>
            <a:ext cx="513313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2800" b="1" dirty="0">
                <a:ln/>
                <a:solidFill>
                  <a:schemeClr val="accent4"/>
                </a:solidFill>
              </a:rPr>
              <a:t>CHÚC CÁC EM HỌC THẬT TỐT</a:t>
            </a:r>
          </a:p>
          <a:p>
            <a:pPr algn="ctr">
              <a:defRPr/>
            </a:pPr>
            <a:endParaRPr lang="en-US" sz="2800" b="1" dirty="0">
              <a:ln/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331</Words>
  <Application>Microsoft Office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Thứ tư ngày 8 tháng 4 năm 2020 Toán</vt:lpstr>
      <vt:lpstr>Thứ tư ngày 8 tháng 4 năm 2020 Toán</vt:lpstr>
      <vt:lpstr>Thứ tư ngày 8 tháng 4 năm 2020 Toán</vt:lpstr>
      <vt:lpstr>Thứ tư ngày 8 tháng 4 năm 2020 Toán</vt:lpstr>
      <vt:lpstr>Thứ tư ngày 8 tháng 4 năm 2020 Toán</vt:lpstr>
      <vt:lpstr>Slide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Hien Leo</dc:creator>
  <cp:lastModifiedBy>Hien Leo</cp:lastModifiedBy>
  <cp:revision>9</cp:revision>
  <dcterms:created xsi:type="dcterms:W3CDTF">2020-04-08T07:39:51Z</dcterms:created>
  <dcterms:modified xsi:type="dcterms:W3CDTF">2020-04-08T09:03:28Z</dcterms:modified>
</cp:coreProperties>
</file>