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61" r:id="rId3"/>
    <p:sldId id="262" r:id="rId4"/>
    <p:sldId id="263" r:id="rId5"/>
    <p:sldId id="258" r:id="rId6"/>
    <p:sldId id="259" r:id="rId7"/>
    <p:sldId id="260" r:id="rId8"/>
    <p:sldId id="264" r:id="rId9"/>
    <p:sldId id="265"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1E61A3-4D8B-473A-936E-48B20F42D8A3}" type="datetimeFigureOut">
              <a:rPr lang="en-US" smtClean="0"/>
              <a:t>4/14/2020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8683C2-99D2-4D30-B4EC-DDA9DDFB75D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7B01397-F362-41C5-99BC-930D4BD41365}" type="slidenum">
              <a:rPr lang="en-US"/>
              <a:pPr/>
              <a:t>1</a:t>
            </a:fld>
            <a:endParaRPr lang="en-US"/>
          </a:p>
        </p:txBody>
      </p:sp>
      <p:sp>
        <p:nvSpPr>
          <p:cNvPr id="655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2BA355CB-454D-494C-AF66-2D745921EC48}" type="slidenum">
              <a:rPr lang="en-US" sz="1200"/>
              <a:pPr algn="r"/>
              <a:t>1</a:t>
            </a:fld>
            <a:endParaRPr lang="en-US" sz="120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xfrm>
            <a:off x="685800" y="4344988"/>
            <a:ext cx="5486400" cy="4113212"/>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24A374-736D-40A0-8256-40958F8B2AA4}"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4D7548-ACBB-417F-BD1A-406B5BD9F5C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24A374-736D-40A0-8256-40958F8B2AA4}"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4D7548-ACBB-417F-BD1A-406B5BD9F5C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24A374-736D-40A0-8256-40958F8B2AA4}"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4D7548-ACBB-417F-BD1A-406B5BD9F5C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pPr>
              <a:defRPr/>
            </a:pPr>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pPr>
              <a:defRPr/>
            </a:pPr>
            <a:fld id="{86F073FF-1AC7-43D9-B0D1-A7258F3EE26A}"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24A374-736D-40A0-8256-40958F8B2AA4}"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4D7548-ACBB-417F-BD1A-406B5BD9F5C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24A374-736D-40A0-8256-40958F8B2AA4}"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4D7548-ACBB-417F-BD1A-406B5BD9F5C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24A374-736D-40A0-8256-40958F8B2AA4}"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4D7548-ACBB-417F-BD1A-406B5BD9F5C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24A374-736D-40A0-8256-40958F8B2AA4}" type="datetimeFigureOut">
              <a:rPr lang="en-US" smtClean="0"/>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4D7548-ACBB-417F-BD1A-406B5BD9F5C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24A374-736D-40A0-8256-40958F8B2AA4}" type="datetimeFigureOut">
              <a:rPr lang="en-US" smtClean="0"/>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4D7548-ACBB-417F-BD1A-406B5BD9F5C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24A374-736D-40A0-8256-40958F8B2AA4}" type="datetimeFigureOut">
              <a:rPr lang="en-US" smtClean="0"/>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4D7548-ACBB-417F-BD1A-406B5BD9F5C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24A374-736D-40A0-8256-40958F8B2AA4}"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4D7548-ACBB-417F-BD1A-406B5BD9F5C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24A374-736D-40A0-8256-40958F8B2AA4}"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4D7548-ACBB-417F-BD1A-406B5BD9F5C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l="-11000" r="-1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24A374-736D-40A0-8256-40958F8B2AA4}" type="datetimeFigureOut">
              <a:rPr lang="en-US" smtClean="0"/>
              <a:t>4/14/2020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4D7548-ACBB-417F-BD1A-406B5BD9F5C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wallcoo"/>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4515" name="WordArt 2"/>
          <p:cNvSpPr>
            <a:spLocks noChangeArrowheads="1" noChangeShapeType="1" noTextEdit="1"/>
          </p:cNvSpPr>
          <p:nvPr/>
        </p:nvSpPr>
        <p:spPr bwMode="auto">
          <a:xfrm>
            <a:off x="2209800" y="0"/>
            <a:ext cx="6678613" cy="1066800"/>
          </a:xfrm>
          <a:prstGeom prst="rect">
            <a:avLst/>
          </a:prstGeom>
        </p:spPr>
        <p:txBody>
          <a:bodyPr wrap="none" fromWordArt="1">
            <a:prstTxWarp prst="textPlain">
              <a:avLst>
                <a:gd name="adj" fmla="val 50000"/>
              </a:avLst>
            </a:prstTxWarp>
          </a:bodyPr>
          <a:lstStyle/>
          <a:p>
            <a:pPr algn="ctr"/>
            <a:endParaRPr lang="en-US" sz="3600" b="1" kern="10">
              <a:ln w="9525">
                <a:noFill/>
                <a:round/>
                <a:headEnd/>
                <a:tailEnd/>
              </a:ln>
              <a:solidFill>
                <a:srgbClr val="0000FF"/>
              </a:solidFill>
              <a:effectLst>
                <a:outerShdw dist="45791" dir="2021404" algn="ctr" rotWithShape="0">
                  <a:srgbClr val="B2B2B2">
                    <a:alpha val="79999"/>
                  </a:srgbClr>
                </a:outerShdw>
              </a:effectLst>
              <a:latin typeface="Times New Roman" pitchFamily="18" charset="0"/>
              <a:cs typeface="Times New Roman" pitchFamily="18" charset="0"/>
            </a:endParaRPr>
          </a:p>
        </p:txBody>
      </p:sp>
      <p:sp>
        <p:nvSpPr>
          <p:cNvPr id="64517" name="WordArt 2"/>
          <p:cNvSpPr>
            <a:spLocks noChangeArrowheads="1" noChangeShapeType="1" noTextEdit="1"/>
          </p:cNvSpPr>
          <p:nvPr/>
        </p:nvSpPr>
        <p:spPr bwMode="auto">
          <a:xfrm>
            <a:off x="3581400" y="1447800"/>
            <a:ext cx="5029200" cy="838200"/>
          </a:xfrm>
          <a:prstGeom prst="rect">
            <a:avLst/>
          </a:prstGeom>
        </p:spPr>
        <p:txBody>
          <a:bodyPr wrap="none" fromWordArt="1">
            <a:prstTxWarp prst="textPlain">
              <a:avLst>
                <a:gd name="adj" fmla="val 49519"/>
              </a:avLst>
            </a:prstTxWarp>
          </a:bodyPr>
          <a:lstStyle/>
          <a:p>
            <a:pPr algn="ctr"/>
            <a:r>
              <a:rPr lang="vi-VN" sz="3600" b="1" kern="10" smtClean="0">
                <a:ln w="9525">
                  <a:noFill/>
                  <a:round/>
                  <a:headEnd/>
                  <a:tailEnd/>
                </a:ln>
                <a:solidFill>
                  <a:srgbClr val="800080"/>
                </a:solidFill>
                <a:effectLst>
                  <a:outerShdw dist="45791" dir="2021404" algn="ctr" rotWithShape="0">
                    <a:srgbClr val="B2B2B2">
                      <a:alpha val="79999"/>
                    </a:srgbClr>
                  </a:outerShdw>
                </a:effectLst>
                <a:latin typeface="Times New Roman" pitchFamily="18" charset="0"/>
                <a:cs typeface="Times New Roman" pitchFamily="18" charset="0"/>
              </a:rPr>
              <a:t>Giờ học trực tuyến</a:t>
            </a:r>
            <a:endParaRPr lang="en-US" sz="3600" b="1" kern="10">
              <a:ln w="9525">
                <a:noFill/>
                <a:round/>
                <a:headEnd/>
                <a:tailEnd/>
              </a:ln>
              <a:solidFill>
                <a:srgbClr val="800080"/>
              </a:solidFill>
              <a:effectLst>
                <a:outerShdw dist="45791" dir="2021404" algn="ctr" rotWithShape="0">
                  <a:srgbClr val="B2B2B2">
                    <a:alpha val="79999"/>
                  </a:srgbClr>
                </a:outerShdw>
              </a:effectLst>
              <a:latin typeface="Times New Roman" pitchFamily="18" charset="0"/>
              <a:cs typeface="Times New Roman" pitchFamily="18" charset="0"/>
            </a:endParaRPr>
          </a:p>
        </p:txBody>
      </p:sp>
      <p:sp>
        <p:nvSpPr>
          <p:cNvPr id="64518" name="WordArt 2"/>
          <p:cNvSpPr>
            <a:spLocks noChangeArrowheads="1" noChangeShapeType="1" noTextEdit="1"/>
          </p:cNvSpPr>
          <p:nvPr/>
        </p:nvSpPr>
        <p:spPr bwMode="auto">
          <a:xfrm>
            <a:off x="4724400" y="2438400"/>
            <a:ext cx="3455988" cy="936625"/>
          </a:xfrm>
          <a:prstGeom prst="rect">
            <a:avLst/>
          </a:prstGeom>
        </p:spPr>
        <p:txBody>
          <a:bodyPr wrap="none" fromWordArt="1">
            <a:prstTxWarp prst="textPlain">
              <a:avLst>
                <a:gd name="adj" fmla="val 49519"/>
              </a:avLst>
            </a:prstTxWarp>
          </a:bodyPr>
          <a:lstStyle/>
          <a:p>
            <a:pPr algn="ctr"/>
            <a:r>
              <a:rPr lang="en-US" sz="3600" b="1" kern="10" smtClean="0">
                <a:ln w="9525">
                  <a:noFill/>
                  <a:round/>
                  <a:headEnd/>
                  <a:tailEnd/>
                </a:ln>
                <a:solidFill>
                  <a:srgbClr val="0000FF"/>
                </a:solidFill>
                <a:effectLst>
                  <a:outerShdw dist="45791" dir="2021404" algn="ctr" rotWithShape="0">
                    <a:srgbClr val="B2B2B2">
                      <a:alpha val="79999"/>
                    </a:srgbClr>
                  </a:outerShdw>
                </a:effectLst>
                <a:latin typeface="Times New Roman" pitchFamily="18" charset="0"/>
                <a:cs typeface="Times New Roman" pitchFamily="18" charset="0"/>
              </a:rPr>
              <a:t>L</a:t>
            </a:r>
            <a:r>
              <a:rPr lang="vi-VN" sz="3600" b="1" kern="10" smtClean="0">
                <a:ln w="9525">
                  <a:noFill/>
                  <a:round/>
                  <a:headEnd/>
                  <a:tailEnd/>
                </a:ln>
                <a:solidFill>
                  <a:srgbClr val="0000FF"/>
                </a:solidFill>
                <a:effectLst>
                  <a:outerShdw dist="45791" dir="2021404" algn="ctr" rotWithShape="0">
                    <a:srgbClr val="B2B2B2">
                      <a:alpha val="79999"/>
                    </a:srgbClr>
                  </a:outerShdw>
                </a:effectLst>
                <a:latin typeface="Times New Roman" pitchFamily="18" charset="0"/>
                <a:cs typeface="Times New Roman" pitchFamily="18" charset="0"/>
              </a:rPr>
              <a:t>ớp 3C</a:t>
            </a:r>
            <a:endParaRPr lang="en-US" sz="3600" b="1" kern="10">
              <a:ln w="9525">
                <a:noFill/>
                <a:round/>
                <a:headEnd/>
                <a:tailEnd/>
              </a:ln>
              <a:solidFill>
                <a:srgbClr val="0000FF"/>
              </a:solidFill>
              <a:effectLst>
                <a:outerShdw dist="45791" dir="2021404" algn="ctr" rotWithShape="0">
                  <a:srgbClr val="B2B2B2">
                    <a:alpha val="79999"/>
                  </a:srgbClr>
                </a:outerShdw>
              </a:effectLst>
              <a:latin typeface="Times New Roman" pitchFamily="18" charset="0"/>
              <a:cs typeface="Times New Roman" pitchFamily="18" charset="0"/>
            </a:endParaRPr>
          </a:p>
        </p:txBody>
      </p:sp>
      <p:sp>
        <p:nvSpPr>
          <p:cNvPr id="64519" name="Text Box 7"/>
          <p:cNvSpPr txBox="1">
            <a:spLocks noChangeArrowheads="1"/>
          </p:cNvSpPr>
          <p:nvPr/>
        </p:nvSpPr>
        <p:spPr bwMode="auto">
          <a:xfrm>
            <a:off x="2667000" y="3733800"/>
            <a:ext cx="6477000" cy="546960"/>
          </a:xfrm>
          <a:prstGeom prst="rect">
            <a:avLst/>
          </a:prstGeom>
          <a:noFill/>
          <a:ln w="9525">
            <a:noFill/>
            <a:miter lim="800000"/>
            <a:headEnd/>
            <a:tailEnd/>
          </a:ln>
          <a:effectLst/>
        </p:spPr>
        <p:txBody>
          <a:bodyPr lIns="114949" tIns="57475" rIns="114949" bIns="57475">
            <a:spAutoFit/>
          </a:bodyPr>
          <a:lstStyle/>
          <a:p>
            <a:pPr algn="ctr" defTabSz="1149350">
              <a:spcBef>
                <a:spcPct val="50000"/>
              </a:spcBef>
            </a:pPr>
            <a:r>
              <a:rPr lang="en-US" sz="2800" b="1" i="1" smtClean="0">
                <a:solidFill>
                  <a:srgbClr val="FF0000"/>
                </a:solidFill>
                <a:latin typeface="Times New Roman" pitchFamily="18" charset="0"/>
                <a:cs typeface="Times New Roman" pitchFamily="18" charset="0"/>
              </a:rPr>
              <a:t>Gi</a:t>
            </a:r>
            <a:r>
              <a:rPr lang="vi-VN" sz="2800" b="1" i="1" smtClean="0">
                <a:solidFill>
                  <a:srgbClr val="FF0000"/>
                </a:solidFill>
                <a:latin typeface="Times New Roman" pitchFamily="18" charset="0"/>
                <a:cs typeface="Times New Roman" pitchFamily="18" charset="0"/>
              </a:rPr>
              <a:t>áo viên: Nguyễn Thị Thu Hiền</a:t>
            </a:r>
            <a:endParaRPr lang="en-US" sz="2800" b="1" i="1">
              <a:solidFill>
                <a:srgbClr val="FF0000"/>
              </a:solidFill>
              <a:latin typeface="Times New Roman" pitchFamily="18" charset="0"/>
              <a:cs typeface="Times New Roman" pitchFamily="18" charset="0"/>
            </a:endParaRPr>
          </a:p>
        </p:txBody>
      </p:sp>
      <p:sp>
        <p:nvSpPr>
          <p:cNvPr id="10" name="WordArt 2"/>
          <p:cNvSpPr>
            <a:spLocks noChangeArrowheads="1" noChangeShapeType="1" noTextEdit="1"/>
          </p:cNvSpPr>
          <p:nvPr/>
        </p:nvSpPr>
        <p:spPr bwMode="auto">
          <a:xfrm>
            <a:off x="1447800" y="228600"/>
            <a:ext cx="7315200" cy="838200"/>
          </a:xfrm>
          <a:prstGeom prst="rect">
            <a:avLst/>
          </a:prstGeom>
        </p:spPr>
        <p:txBody>
          <a:bodyPr wrap="none" fromWordArt="1">
            <a:prstTxWarp prst="textPlain">
              <a:avLst>
                <a:gd name="adj" fmla="val 49519"/>
              </a:avLst>
            </a:prstTxWarp>
          </a:bodyPr>
          <a:lstStyle/>
          <a:p>
            <a:pPr algn="ctr"/>
            <a:r>
              <a:rPr lang="vi-VN" sz="3600" b="1" i="1" kern="10" smtClean="0">
                <a:ln w="9525">
                  <a:noFill/>
                  <a:round/>
                  <a:headEnd/>
                  <a:tailEnd/>
                </a:ln>
                <a:solidFill>
                  <a:schemeClr val="accent1">
                    <a:lumMod val="25000"/>
                  </a:schemeClr>
                </a:solidFill>
                <a:effectLst>
                  <a:outerShdw dist="45791" dir="2021404" algn="ctr" rotWithShape="0">
                    <a:srgbClr val="B2B2B2">
                      <a:alpha val="79999"/>
                    </a:srgbClr>
                  </a:outerShdw>
                </a:effectLst>
                <a:latin typeface="Times New Roman" pitchFamily="18" charset="0"/>
                <a:cs typeface="Times New Roman" pitchFamily="18" charset="0"/>
              </a:rPr>
              <a:t>Trường Tiểu học Hà Thanh</a:t>
            </a:r>
            <a:endParaRPr lang="en-US" sz="3600" b="1" i="1" kern="10">
              <a:ln w="9525">
                <a:noFill/>
                <a:round/>
                <a:headEnd/>
                <a:tailEnd/>
              </a:ln>
              <a:solidFill>
                <a:schemeClr val="accent1">
                  <a:lumMod val="25000"/>
                </a:schemeClr>
              </a:solidFill>
              <a:effectLst>
                <a:outerShdw dist="45791" dir="2021404" algn="ctr" rotWithShape="0">
                  <a:srgbClr val="B2B2B2">
                    <a:alpha val="79999"/>
                  </a:srgbClr>
                </a:outerShdw>
              </a:effectLst>
              <a:latin typeface="Times New Roman" pitchFamily="18" charset="0"/>
              <a:cs typeface="Times New Roman" pitchFamily="18" charset="0"/>
            </a:endParaRPr>
          </a:p>
        </p:txBody>
      </p:sp>
      <p:sp>
        <p:nvSpPr>
          <p:cNvPr id="11" name="Text Box 7"/>
          <p:cNvSpPr txBox="1">
            <a:spLocks noChangeArrowheads="1"/>
          </p:cNvSpPr>
          <p:nvPr/>
        </p:nvSpPr>
        <p:spPr bwMode="auto">
          <a:xfrm>
            <a:off x="1143000" y="6082440"/>
            <a:ext cx="6477000" cy="546960"/>
          </a:xfrm>
          <a:prstGeom prst="rect">
            <a:avLst/>
          </a:prstGeom>
          <a:noFill/>
          <a:ln w="9525">
            <a:noFill/>
            <a:miter lim="800000"/>
            <a:headEnd/>
            <a:tailEnd/>
          </a:ln>
          <a:effectLst/>
        </p:spPr>
        <p:txBody>
          <a:bodyPr lIns="114949" tIns="57475" rIns="114949" bIns="57475">
            <a:spAutoFit/>
          </a:bodyPr>
          <a:lstStyle/>
          <a:p>
            <a:pPr algn="ctr" defTabSz="1149350">
              <a:spcBef>
                <a:spcPct val="50000"/>
              </a:spcBef>
            </a:pPr>
            <a:r>
              <a:rPr lang="vi-VN" sz="2800" b="1" i="1" smtClean="0">
                <a:solidFill>
                  <a:srgbClr val="C00000"/>
                </a:solidFill>
                <a:latin typeface="Constantia" pitchFamily="18" charset="0"/>
                <a:cs typeface="Times New Roman" pitchFamily="18" charset="0"/>
              </a:rPr>
              <a:t>Giờ học bắt đầu từ 19h00</a:t>
            </a:r>
            <a:endParaRPr lang="en-US" sz="2800" b="1" i="1">
              <a:solidFill>
                <a:srgbClr val="C00000"/>
              </a:solidFill>
              <a:latin typeface="Constantia"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7938"/>
            <a:ext cx="8305800" cy="917575"/>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vi-VN" sz="2400" b="1" i="0" u="none" strike="noStrike" kern="1200" cap="none" spc="0" normalizeH="0" baseline="0" noProof="0" smtClean="0">
                <a:ln>
                  <a:noFill/>
                </a:ln>
                <a:solidFill>
                  <a:schemeClr val="tx1"/>
                </a:solidFill>
                <a:effectLst/>
                <a:uLnTx/>
                <a:uFillTx/>
                <a:latin typeface="Times New Roman" panose="02020603050405020304" pitchFamily="18" charset="0"/>
                <a:ea typeface="+mj-ea"/>
                <a:cs typeface="Times New Roman" panose="02020603050405020304" pitchFamily="18" charset="0"/>
              </a:rPr>
              <a:t>Thứ ba ngày 14 tháng 4 năm 2020</a:t>
            </a:r>
            <a:endParaRPr kumimoji="0" lang="en-US" sz="2400" b="1"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sp>
        <p:nvSpPr>
          <p:cNvPr id="3" name="Subtitle 2"/>
          <p:cNvSpPr txBox="1">
            <a:spLocks/>
          </p:cNvSpPr>
          <p:nvPr/>
        </p:nvSpPr>
        <p:spPr>
          <a:xfrm>
            <a:off x="142844" y="642918"/>
            <a:ext cx="8429684" cy="927782"/>
          </a:xfrm>
          <a:prstGeom prst="rect">
            <a:avLst/>
          </a:prstGeom>
        </p:spPr>
        <p:txBody>
          <a:bodyP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vi-VN" sz="2400" b="1" u="sng" smtClean="0">
                <a:latin typeface="Times New Roman" panose="02020603050405020304" pitchFamily="18" charset="0"/>
                <a:cs typeface="Times New Roman" panose="02020603050405020304" pitchFamily="18" charset="0"/>
              </a:rPr>
              <a:t>Toán</a:t>
            </a:r>
            <a:endParaRPr kumimoji="0" lang="en-US" sz="2400" b="1" i="0" u="sng"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42900" marR="0" lvl="0" indent="-342900" algn="ctr" defTabSz="914400" rtl="0" eaLnBrk="1" fontAlgn="auto" latinLnBrk="0" hangingPunct="1">
              <a:lnSpc>
                <a:spcPct val="100000"/>
              </a:lnSpc>
              <a:spcBef>
                <a:spcPts val="0"/>
              </a:spcBef>
              <a:spcAft>
                <a:spcPts val="0"/>
              </a:spcAft>
              <a:buClrTx/>
              <a:buSzTx/>
              <a:tabLst/>
              <a:defRPr/>
            </a:pPr>
            <a:r>
              <a:rPr lang="vi-VN" altLang="en-US" sz="2400" b="1" smtClean="0">
                <a:solidFill>
                  <a:srgbClr val="FF0000"/>
                </a:solidFill>
                <a:latin typeface="Times New Roman" pitchFamily="18" charset="0"/>
              </a:rPr>
              <a:t>Luyện tập</a:t>
            </a:r>
            <a:endParaRPr kumimoji="0" lang="en-US" altLang="en-US" sz="2400" b="1" i="0" u="none" strike="noStrike" kern="1200" cap="none" spc="0" normalizeH="0" baseline="0" noProof="0" smtClean="0">
              <a:ln>
                <a:noFill/>
              </a:ln>
              <a:solidFill>
                <a:srgbClr val="FF0000"/>
              </a:solidFill>
              <a:effectLst/>
              <a:uLnTx/>
              <a:uFillTx/>
              <a:latin typeface="Times New Roman" pitchFamily="18" charset="0"/>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rgbClr val="FF0000"/>
              </a:solidFill>
              <a:effectLst/>
              <a:uLnTx/>
              <a:uFillTx/>
              <a:latin typeface="+mn-lt"/>
              <a:ea typeface="+mn-ea"/>
              <a:cs typeface="+mn-cs"/>
            </a:endParaRPr>
          </a:p>
        </p:txBody>
      </p:sp>
      <p:sp>
        <p:nvSpPr>
          <p:cNvPr id="4" name="Rounded Rectangle 3"/>
          <p:cNvSpPr/>
          <p:nvPr/>
        </p:nvSpPr>
        <p:spPr>
          <a:xfrm>
            <a:off x="285720" y="2786058"/>
            <a:ext cx="8715404" cy="314327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vi-VN" sz="3200" b="1" smtClean="0">
                <a:latin typeface="Times New Roman" pitchFamily="18" charset="0"/>
                <a:cs typeface="Times New Roman" pitchFamily="18" charset="0"/>
              </a:rPr>
              <a:t>Chuẩn bị bài sau</a:t>
            </a:r>
            <a:r>
              <a:rPr lang="vi-VN" sz="3200" smtClean="0">
                <a:latin typeface="Times New Roman" pitchFamily="18" charset="0"/>
                <a:cs typeface="Times New Roman" pitchFamily="18" charset="0"/>
              </a:rPr>
              <a:t>:</a:t>
            </a:r>
          </a:p>
          <a:p>
            <a:pPr algn="just"/>
            <a:r>
              <a:rPr lang="vi-VN" sz="3200" smtClean="0">
                <a:latin typeface="Times New Roman" pitchFamily="18" charset="0"/>
                <a:cs typeface="Times New Roman" pitchFamily="18" charset="0"/>
              </a:rPr>
              <a:t>+ Chuẩn bị Compa và đọc trước bài: Hình tròn, đường kính, bán kính ( SGK Toán, trang 110).</a:t>
            </a:r>
          </a:p>
          <a:p>
            <a:pPr algn="just"/>
            <a:r>
              <a:rPr lang="vi-VN" sz="3200" smtClean="0">
                <a:latin typeface="Times New Roman" pitchFamily="18" charset="0"/>
                <a:cs typeface="Times New Roman" pitchFamily="18" charset="0"/>
              </a:rPr>
              <a:t>+ Đọc trước bài chính tả: Một nhà thông thái ( SGK Tiếng Việt, trang 37).</a:t>
            </a:r>
            <a:endParaRPr lang="en-US" sz="32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endParaRPr lang="en-US" altLang="en-US" smtClean="0"/>
          </a:p>
        </p:txBody>
      </p:sp>
      <p:sp>
        <p:nvSpPr>
          <p:cNvPr id="30723" name="Text Placeholder 2"/>
          <p:cNvSpPr>
            <a:spLocks noGrp="1"/>
          </p:cNvSpPr>
          <p:nvPr>
            <p:ph type="body" sz="half" idx="1"/>
          </p:nvPr>
        </p:nvSpPr>
        <p:spPr/>
        <p:txBody>
          <a:bodyPr/>
          <a:lstStyle/>
          <a:p>
            <a:pPr eaLnBrk="1" hangingPunct="1"/>
            <a:endParaRPr lang="en-US" altLang="en-US" sz="1800" smtClean="0"/>
          </a:p>
        </p:txBody>
      </p:sp>
      <p:pic>
        <p:nvPicPr>
          <p:cNvPr id="30724" name="Content Placeholder 4"/>
          <p:cNvPicPr>
            <a:picLocks noGrp="1" noChangeAspect="1"/>
          </p:cNvPicPr>
          <p:nvPr>
            <p:ph sz="half" idx="2"/>
          </p:nvPr>
        </p:nvPicPr>
        <p:blipFill>
          <a:blip r:embed="rId2"/>
          <a:srcRect/>
          <a:stretch>
            <a:fillRect/>
          </a:stretch>
        </p:blipFill>
        <p:spPr>
          <a:xfrm>
            <a:off x="-11113" y="274638"/>
            <a:ext cx="9144001" cy="6634162"/>
          </a:xfrm>
        </p:spPr>
      </p:pic>
      <p:sp>
        <p:nvSpPr>
          <p:cNvPr id="3" name="Rectangle 2"/>
          <p:cNvSpPr/>
          <p:nvPr/>
        </p:nvSpPr>
        <p:spPr>
          <a:xfrm>
            <a:off x="111651" y="2133600"/>
            <a:ext cx="8768298" cy="707886"/>
          </a:xfrm>
          <a:prstGeom prst="rect">
            <a:avLst/>
          </a:prstGeom>
          <a:noFill/>
        </p:spPr>
        <p:txBody>
          <a:bodyPr wrap="none">
            <a:spAutoFit/>
          </a:bodyPr>
          <a:lstStyle/>
          <a:p>
            <a:pPr algn="ctr">
              <a:defRPr/>
            </a:pPr>
            <a:r>
              <a:rPr lang="en-US" sz="4000" b="1" dirty="0">
                <a:ln w="22225">
                  <a:solidFill>
                    <a:schemeClr val="accent2"/>
                  </a:solidFill>
                  <a:prstDash val="solid"/>
                </a:ln>
                <a:solidFill>
                  <a:schemeClr val="accent2">
                    <a:lumMod val="40000"/>
                    <a:lumOff val="60000"/>
                  </a:schemeClr>
                </a:solidFill>
              </a:rPr>
              <a:t>TIẾT HỌC ĐẾN ĐÂY LÀ KẾT THÚC</a:t>
            </a:r>
          </a:p>
        </p:txBody>
      </p:sp>
      <p:sp>
        <p:nvSpPr>
          <p:cNvPr id="4" name="Rectangle 3"/>
          <p:cNvSpPr/>
          <p:nvPr/>
        </p:nvSpPr>
        <p:spPr>
          <a:xfrm>
            <a:off x="1752600" y="2890601"/>
            <a:ext cx="5078634" cy="954107"/>
          </a:xfrm>
          <a:prstGeom prst="rect">
            <a:avLst/>
          </a:prstGeom>
        </p:spPr>
        <p:style>
          <a:lnRef idx="2">
            <a:schemeClr val="accent1"/>
          </a:lnRef>
          <a:fillRef idx="1">
            <a:schemeClr val="lt1"/>
          </a:fillRef>
          <a:effectRef idx="0">
            <a:schemeClr val="accent1"/>
          </a:effectRef>
          <a:fontRef idx="minor">
            <a:schemeClr val="dk1"/>
          </a:fontRef>
        </p:style>
        <p:txBody>
          <a:bodyPr wrap="none">
            <a:spAutoFit/>
            <a:scene3d>
              <a:camera prst="orthographicFront"/>
              <a:lightRig rig="soft" dir="t">
                <a:rot lat="0" lon="0" rev="15600000"/>
              </a:lightRig>
            </a:scene3d>
            <a:sp3d extrusionH="57150" prstMaterial="softEdge">
              <a:bevelT w="25400" h="38100"/>
            </a:sp3d>
          </a:bodyPr>
          <a:lstStyle/>
          <a:p>
            <a:pPr algn="ctr">
              <a:defRPr/>
            </a:pPr>
            <a:r>
              <a:rPr lang="vi-VN" sz="2800" b="1" smtClean="0">
                <a:ln/>
                <a:solidFill>
                  <a:schemeClr val="accent4"/>
                </a:solidFill>
              </a:rPr>
              <a:t>Hẹn gặp lại các em ngày mai</a:t>
            </a:r>
            <a:endParaRPr lang="en-US" sz="2800" b="1" dirty="0">
              <a:ln/>
              <a:solidFill>
                <a:schemeClr val="accent4"/>
              </a:solidFill>
            </a:endParaRPr>
          </a:p>
          <a:p>
            <a:pPr algn="ctr">
              <a:defRPr/>
            </a:pPr>
            <a:endParaRPr lang="en-US" sz="2800" b="1" dirty="0">
              <a:ln/>
              <a:solidFill>
                <a:schemeClr val="accent4"/>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ctrTitle"/>
          </p:nvPr>
        </p:nvSpPr>
        <p:spPr>
          <a:xfrm>
            <a:off x="304800" y="-7938"/>
            <a:ext cx="8305800" cy="917575"/>
          </a:xfrm>
        </p:spPr>
        <p:txBody>
          <a:bodyPr>
            <a:normAutofit/>
          </a:bodyPr>
          <a:lstStyle/>
          <a:p>
            <a:r>
              <a:rPr lang="vi-VN" sz="2400" b="1" smtClean="0">
                <a:latin typeface="Times New Roman" panose="02020603050405020304" pitchFamily="18" charset="0"/>
                <a:cs typeface="Times New Roman" panose="02020603050405020304" pitchFamily="18" charset="0"/>
              </a:rPr>
              <a:t>Thứ </a:t>
            </a:r>
            <a:r>
              <a:rPr lang="vi-VN" sz="2400" b="1" smtClean="0">
                <a:latin typeface="Times New Roman" panose="02020603050405020304" pitchFamily="18" charset="0"/>
                <a:cs typeface="Times New Roman" panose="02020603050405020304" pitchFamily="18" charset="0"/>
              </a:rPr>
              <a:t>ba</a:t>
            </a:r>
            <a:r>
              <a:rPr lang="vi-VN" sz="2400" b="1" smtClean="0">
                <a:latin typeface="Times New Roman" panose="02020603050405020304" pitchFamily="18" charset="0"/>
                <a:cs typeface="Times New Roman" panose="02020603050405020304" pitchFamily="18" charset="0"/>
              </a:rPr>
              <a:t> </a:t>
            </a:r>
            <a:r>
              <a:rPr lang="vi-VN" sz="2400" b="1" smtClean="0">
                <a:latin typeface="Times New Roman" panose="02020603050405020304" pitchFamily="18" charset="0"/>
                <a:cs typeface="Times New Roman" panose="02020603050405020304" pitchFamily="18" charset="0"/>
              </a:rPr>
              <a:t>ngày </a:t>
            </a:r>
            <a:r>
              <a:rPr lang="vi-VN" sz="2400" b="1" smtClean="0">
                <a:latin typeface="Times New Roman" panose="02020603050405020304" pitchFamily="18" charset="0"/>
                <a:cs typeface="Times New Roman" panose="02020603050405020304" pitchFamily="18" charset="0"/>
              </a:rPr>
              <a:t>14 </a:t>
            </a:r>
            <a:r>
              <a:rPr lang="vi-VN" sz="2400" b="1" smtClean="0">
                <a:latin typeface="Times New Roman" panose="02020603050405020304" pitchFamily="18" charset="0"/>
                <a:cs typeface="Times New Roman" panose="02020603050405020304" pitchFamily="18" charset="0"/>
              </a:rPr>
              <a:t>tháng 4 năm 2020</a:t>
            </a:r>
            <a:endParaRPr lang="en-US" sz="2400" b="1" dirty="0">
              <a:latin typeface="Times New Roman" panose="02020603050405020304" pitchFamily="18" charset="0"/>
              <a:cs typeface="Times New Roman" panose="02020603050405020304" pitchFamily="18" charset="0"/>
            </a:endParaRPr>
          </a:p>
        </p:txBody>
      </p:sp>
      <p:sp>
        <p:nvSpPr>
          <p:cNvPr id="10" name="Subtitle 2"/>
          <p:cNvSpPr>
            <a:spLocks noGrp="1"/>
          </p:cNvSpPr>
          <p:nvPr>
            <p:ph type="subTitle" idx="1"/>
          </p:nvPr>
        </p:nvSpPr>
        <p:spPr>
          <a:xfrm>
            <a:off x="142844" y="642918"/>
            <a:ext cx="8429684" cy="927782"/>
          </a:xfrm>
        </p:spPr>
        <p:txBody>
          <a:bodyPr>
            <a:normAutofit/>
          </a:bodyPr>
          <a:lstStyle/>
          <a:p>
            <a:r>
              <a:rPr lang="en-US" sz="2400" b="1" u="sng" smtClean="0">
                <a:solidFill>
                  <a:schemeClr val="tx1"/>
                </a:solidFill>
                <a:latin typeface="Times New Roman" panose="02020603050405020304" pitchFamily="18" charset="0"/>
                <a:cs typeface="Times New Roman" panose="02020603050405020304" pitchFamily="18" charset="0"/>
              </a:rPr>
              <a:t>T</a:t>
            </a:r>
            <a:r>
              <a:rPr lang="vi-VN" sz="2400" b="1" u="sng" smtClean="0">
                <a:solidFill>
                  <a:schemeClr val="tx1"/>
                </a:solidFill>
                <a:latin typeface="Times New Roman" panose="02020603050405020304" pitchFamily="18" charset="0"/>
                <a:cs typeface="Times New Roman" panose="02020603050405020304" pitchFamily="18" charset="0"/>
              </a:rPr>
              <a:t>ập đọc</a:t>
            </a:r>
            <a:endParaRPr lang="en-US" sz="2400" b="1" u="sng" dirty="0" smtClean="0">
              <a:solidFill>
                <a:schemeClr val="tx1"/>
              </a:solidFill>
              <a:latin typeface="Times New Roman" panose="02020603050405020304" pitchFamily="18" charset="0"/>
              <a:cs typeface="Times New Roman" panose="02020603050405020304" pitchFamily="18" charset="0"/>
            </a:endParaRPr>
          </a:p>
          <a:p>
            <a:pPr>
              <a:spcBef>
                <a:spcPts val="0"/>
              </a:spcBef>
            </a:pPr>
            <a:r>
              <a:rPr lang="vi-VN" altLang="en-US" sz="2400" b="1" smtClean="0">
                <a:solidFill>
                  <a:srgbClr val="FF0000"/>
                </a:solidFill>
                <a:latin typeface="Times New Roman" pitchFamily="18" charset="0"/>
              </a:rPr>
              <a:t>Nhà bác học và bà cụ</a:t>
            </a:r>
            <a:endParaRPr lang="en-US" altLang="en-US" sz="2400" b="1" dirty="0">
              <a:solidFill>
                <a:srgbClr val="FF0000"/>
              </a:solidFill>
              <a:latin typeface="Times New Roman" pitchFamily="18" charset="0"/>
            </a:endParaRPr>
          </a:p>
          <a:p>
            <a:endParaRPr lang="en-US" sz="2800" dirty="0" smtClean="0">
              <a:solidFill>
                <a:srgbClr val="FF0000"/>
              </a:solidFill>
            </a:endParaRPr>
          </a:p>
        </p:txBody>
      </p:sp>
      <p:sp>
        <p:nvSpPr>
          <p:cNvPr id="6" name="TextBox 5"/>
          <p:cNvSpPr txBox="1"/>
          <p:nvPr/>
        </p:nvSpPr>
        <p:spPr>
          <a:xfrm>
            <a:off x="214282" y="2000240"/>
            <a:ext cx="5147563" cy="461665"/>
          </a:xfrm>
          <a:prstGeom prst="rect">
            <a:avLst/>
          </a:prstGeom>
          <a:noFill/>
        </p:spPr>
        <p:txBody>
          <a:bodyPr wrap="none" rtlCol="0">
            <a:spAutoFit/>
          </a:bodyPr>
          <a:lstStyle/>
          <a:p>
            <a:pPr marL="342900" indent="-342900">
              <a:buAutoNum type="arabicPeriod"/>
            </a:pPr>
            <a:r>
              <a:rPr lang="vi-VN" sz="2400" smtClean="0">
                <a:latin typeface="+mj-lt"/>
              </a:rPr>
              <a:t>Nói những điều em biết về Ê- đi-xơn.</a:t>
            </a:r>
          </a:p>
        </p:txBody>
      </p:sp>
      <p:pic>
        <p:nvPicPr>
          <p:cNvPr id="8" name="Picture 7" descr="Thomas_Edison-9.jpg"/>
          <p:cNvPicPr>
            <a:picLocks noChangeAspect="1"/>
          </p:cNvPicPr>
          <p:nvPr/>
        </p:nvPicPr>
        <p:blipFill>
          <a:blip r:embed="rId2"/>
          <a:stretch>
            <a:fillRect/>
          </a:stretch>
        </p:blipFill>
        <p:spPr>
          <a:xfrm>
            <a:off x="-32" y="2428868"/>
            <a:ext cx="5562613" cy="3128970"/>
          </a:xfrm>
          <a:prstGeom prst="rect">
            <a:avLst/>
          </a:prstGeom>
        </p:spPr>
      </p:pic>
      <p:sp>
        <p:nvSpPr>
          <p:cNvPr id="11" name="Rounded Rectangle 10"/>
          <p:cNvSpPr/>
          <p:nvPr/>
        </p:nvSpPr>
        <p:spPr>
          <a:xfrm>
            <a:off x="5643570" y="1500174"/>
            <a:ext cx="3500430" cy="535782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vi-VN" sz="2400" smtClean="0">
                <a:latin typeface="Times New Roman" pitchFamily="18" charset="0"/>
                <a:cs typeface="Times New Roman" pitchFamily="18" charset="0"/>
              </a:rPr>
              <a:t>Thomas Edison ( 1847 – 1931) là nhà bác học nổi tiếng người Mĩ. Ông đã cống hiến cho loài người hơn một ngàn sáng chế. Tuổi thơ của ông rất vất vả. Ông phải đi bán báo kiếm sống và tự mày mò học tập. Nhờ tài năng và lao động không mệt mỏi, ông đã trở thành nhà bác học vĩ đại, góp phần thay đổi bộ mặt của thế giới.</a:t>
            </a:r>
            <a:endParaRPr lang="en-US" sz="2400">
              <a:latin typeface="Times New Roman" pitchFamily="18" charset="0"/>
              <a:cs typeface="Times New Roman" pitchFamily="18" charset="0"/>
            </a:endParaRPr>
          </a:p>
        </p:txBody>
      </p:sp>
    </p:spTree>
    <p:extLst>
      <p:ext uri="{BB962C8B-B14F-4D97-AF65-F5344CB8AC3E}">
        <p14:creationId xmlns="" xmlns:p14="http://schemas.microsoft.com/office/powerpoint/2010/main" val="329453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slide(fromBottom)">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dison_ampoules1.jpg"/>
          <p:cNvPicPr>
            <a:picLocks noChangeAspect="1"/>
          </p:cNvPicPr>
          <p:nvPr/>
        </p:nvPicPr>
        <p:blipFill>
          <a:blip r:embed="rId2"/>
          <a:stretch>
            <a:fillRect/>
          </a:stretch>
        </p:blipFill>
        <p:spPr>
          <a:xfrm>
            <a:off x="6072166" y="0"/>
            <a:ext cx="3071834" cy="2362949"/>
          </a:xfrm>
          <a:prstGeom prst="rect">
            <a:avLst/>
          </a:prstGeom>
        </p:spPr>
      </p:pic>
      <p:pic>
        <p:nvPicPr>
          <p:cNvPr id="3" name="Picture 2" descr="Thomas_Edison-3.jpg"/>
          <p:cNvPicPr>
            <a:picLocks noChangeAspect="1"/>
          </p:cNvPicPr>
          <p:nvPr/>
        </p:nvPicPr>
        <p:blipFill>
          <a:blip r:embed="rId3"/>
          <a:stretch>
            <a:fillRect/>
          </a:stretch>
        </p:blipFill>
        <p:spPr>
          <a:xfrm>
            <a:off x="0" y="2065318"/>
            <a:ext cx="5957259" cy="479268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dison_railroad.jpg"/>
          <p:cNvPicPr>
            <a:picLocks noChangeAspect="1"/>
          </p:cNvPicPr>
          <p:nvPr/>
        </p:nvPicPr>
        <p:blipFill>
          <a:blip r:embed="rId2"/>
          <a:stretch>
            <a:fillRect/>
          </a:stretch>
        </p:blipFill>
        <p:spPr>
          <a:xfrm>
            <a:off x="714348" y="357166"/>
            <a:ext cx="7979889" cy="577117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7938"/>
            <a:ext cx="8305800" cy="917575"/>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vi-VN" sz="2400" b="1" i="0" u="none" strike="noStrike" kern="1200" cap="none" spc="0" normalizeH="0" baseline="0" noProof="0" smtClean="0">
                <a:ln>
                  <a:noFill/>
                </a:ln>
                <a:solidFill>
                  <a:schemeClr val="tx1"/>
                </a:solidFill>
                <a:effectLst/>
                <a:uLnTx/>
                <a:uFillTx/>
                <a:latin typeface="Times New Roman" panose="02020603050405020304" pitchFamily="18" charset="0"/>
                <a:ea typeface="+mj-ea"/>
                <a:cs typeface="Times New Roman" panose="02020603050405020304" pitchFamily="18" charset="0"/>
              </a:rPr>
              <a:t>Thứ ba ngày 14 tháng 4 năm 2020</a:t>
            </a:r>
            <a:endParaRPr kumimoji="0" lang="en-US" sz="2400" b="1"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sp>
        <p:nvSpPr>
          <p:cNvPr id="3" name="Subtitle 2"/>
          <p:cNvSpPr txBox="1">
            <a:spLocks/>
          </p:cNvSpPr>
          <p:nvPr/>
        </p:nvSpPr>
        <p:spPr>
          <a:xfrm>
            <a:off x="142844" y="642918"/>
            <a:ext cx="8429684" cy="927782"/>
          </a:xfrm>
          <a:prstGeom prst="rect">
            <a:avLst/>
          </a:prstGeom>
        </p:spPr>
        <p:txBody>
          <a:bodyP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400" b="1" i="0" u="sng"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T</a:t>
            </a:r>
            <a:r>
              <a:rPr kumimoji="0" lang="vi-VN" sz="2400" b="1" i="0" u="sng"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ập đọc</a:t>
            </a:r>
            <a:endParaRPr kumimoji="0" lang="en-US" sz="2400" b="1" i="0" u="sng"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42900" marR="0" lvl="0" indent="-342900" algn="ctr" defTabSz="914400" rtl="0" eaLnBrk="1" fontAlgn="auto" latinLnBrk="0" hangingPunct="1">
              <a:lnSpc>
                <a:spcPct val="100000"/>
              </a:lnSpc>
              <a:spcBef>
                <a:spcPts val="0"/>
              </a:spcBef>
              <a:spcAft>
                <a:spcPts val="0"/>
              </a:spcAft>
              <a:buClrTx/>
              <a:buSzTx/>
              <a:tabLst/>
              <a:defRPr/>
            </a:pPr>
            <a:r>
              <a:rPr kumimoji="0" lang="vi-VN" altLang="en-US" sz="2400" b="1" i="0" u="none" strike="noStrike" kern="1200" cap="none" spc="0" normalizeH="0" baseline="0" noProof="0" smtClean="0">
                <a:ln>
                  <a:noFill/>
                </a:ln>
                <a:solidFill>
                  <a:srgbClr val="FF0000"/>
                </a:solidFill>
                <a:effectLst/>
                <a:uLnTx/>
                <a:uFillTx/>
                <a:latin typeface="Times New Roman" pitchFamily="18" charset="0"/>
                <a:ea typeface="+mn-ea"/>
                <a:cs typeface="+mn-cs"/>
              </a:rPr>
              <a:t>Nhà bác học và bà cụ</a:t>
            </a:r>
            <a:endParaRPr kumimoji="0" lang="en-US" altLang="en-US" sz="2400" b="1" i="0" u="none" strike="noStrike" kern="1200" cap="none" spc="0" normalizeH="0" baseline="0" noProof="0" smtClean="0">
              <a:ln>
                <a:noFill/>
              </a:ln>
              <a:solidFill>
                <a:srgbClr val="FF0000"/>
              </a:solidFill>
              <a:effectLst/>
              <a:uLnTx/>
              <a:uFillTx/>
              <a:latin typeface="Times New Roman" pitchFamily="18" charset="0"/>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rgbClr val="FF0000"/>
              </a:solidFill>
              <a:effectLst/>
              <a:uLnTx/>
              <a:uFillTx/>
              <a:latin typeface="+mn-lt"/>
              <a:ea typeface="+mn-ea"/>
              <a:cs typeface="+mn-cs"/>
            </a:endParaRPr>
          </a:p>
        </p:txBody>
      </p:sp>
      <p:sp>
        <p:nvSpPr>
          <p:cNvPr id="5" name="TextBox 4"/>
          <p:cNvSpPr txBox="1"/>
          <p:nvPr/>
        </p:nvSpPr>
        <p:spPr>
          <a:xfrm>
            <a:off x="214282" y="2000240"/>
            <a:ext cx="7152920" cy="461665"/>
          </a:xfrm>
          <a:prstGeom prst="rect">
            <a:avLst/>
          </a:prstGeom>
          <a:noFill/>
        </p:spPr>
        <p:txBody>
          <a:bodyPr wrap="none" rtlCol="0">
            <a:spAutoFit/>
          </a:bodyPr>
          <a:lstStyle/>
          <a:p>
            <a:pPr marL="342900" indent="-342900"/>
            <a:r>
              <a:rPr lang="vi-VN" sz="2400" b="1">
                <a:latin typeface="+mj-lt"/>
              </a:rPr>
              <a:t>+</a:t>
            </a:r>
            <a:r>
              <a:rPr lang="vi-VN" sz="2400" b="1" smtClean="0">
                <a:latin typeface="+mj-lt"/>
              </a:rPr>
              <a:t> Câu chuyện giữa Ê-đi-xơn và bà cụ xảy ra lúc nào?</a:t>
            </a:r>
          </a:p>
        </p:txBody>
      </p:sp>
      <p:sp>
        <p:nvSpPr>
          <p:cNvPr id="6" name="TextBox 5"/>
          <p:cNvSpPr txBox="1"/>
          <p:nvPr/>
        </p:nvSpPr>
        <p:spPr>
          <a:xfrm>
            <a:off x="-32" y="2526565"/>
            <a:ext cx="9292929" cy="830997"/>
          </a:xfrm>
          <a:prstGeom prst="rect">
            <a:avLst/>
          </a:prstGeom>
          <a:noFill/>
        </p:spPr>
        <p:txBody>
          <a:bodyPr wrap="none" rtlCol="0">
            <a:spAutoFit/>
          </a:bodyPr>
          <a:lstStyle/>
          <a:p>
            <a:pPr marL="342900" indent="-342900">
              <a:buFontTx/>
              <a:buChar char="-"/>
            </a:pPr>
            <a:r>
              <a:rPr lang="vi-VN" sz="2400" smtClean="0">
                <a:latin typeface="+mj-lt"/>
              </a:rPr>
              <a:t>...xảy ra khi Ê-đi-xơn vừa sáng chế ra bóng đèn, mọi người từ khắp nơi</a:t>
            </a:r>
          </a:p>
          <a:p>
            <a:pPr marL="342900" indent="-342900"/>
            <a:r>
              <a:rPr lang="vi-VN" sz="2400" smtClean="0">
                <a:latin typeface="+mj-lt"/>
              </a:rPr>
              <a:t>ùn ùn kéo đến xem. Bà cụ là một trong số đó.</a:t>
            </a:r>
          </a:p>
        </p:txBody>
      </p:sp>
      <p:sp>
        <p:nvSpPr>
          <p:cNvPr id="7" name="TextBox 6"/>
          <p:cNvSpPr txBox="1"/>
          <p:nvPr/>
        </p:nvSpPr>
        <p:spPr>
          <a:xfrm>
            <a:off x="142844" y="3395963"/>
            <a:ext cx="4011034" cy="461665"/>
          </a:xfrm>
          <a:prstGeom prst="rect">
            <a:avLst/>
          </a:prstGeom>
          <a:noFill/>
        </p:spPr>
        <p:txBody>
          <a:bodyPr wrap="none" rtlCol="0">
            <a:spAutoFit/>
          </a:bodyPr>
          <a:lstStyle/>
          <a:p>
            <a:pPr marL="342900" indent="-342900"/>
            <a:r>
              <a:rPr lang="vi-VN" sz="2400" b="1" smtClean="0">
                <a:latin typeface="+mj-lt"/>
              </a:rPr>
              <a:t> + Bà cụ mong muốn điều gì?</a:t>
            </a:r>
          </a:p>
        </p:txBody>
      </p:sp>
      <p:sp>
        <p:nvSpPr>
          <p:cNvPr id="8" name="TextBox 7"/>
          <p:cNvSpPr txBox="1"/>
          <p:nvPr/>
        </p:nvSpPr>
        <p:spPr>
          <a:xfrm>
            <a:off x="181601" y="4026763"/>
            <a:ext cx="8284640" cy="830997"/>
          </a:xfrm>
          <a:prstGeom prst="rect">
            <a:avLst/>
          </a:prstGeom>
          <a:noFill/>
        </p:spPr>
        <p:txBody>
          <a:bodyPr wrap="none" rtlCol="0">
            <a:spAutoFit/>
          </a:bodyPr>
          <a:lstStyle/>
          <a:p>
            <a:pPr marL="342900" indent="-342900"/>
            <a:r>
              <a:rPr lang="vi-VN" sz="2400" smtClean="0">
                <a:latin typeface="+mj-lt"/>
              </a:rPr>
              <a:t>- Bà mong muốn Ê-đi-xơn là được chiếc xe chở người, không cần </a:t>
            </a:r>
          </a:p>
          <a:p>
            <a:pPr marL="342900" indent="-342900"/>
            <a:r>
              <a:rPr lang="vi-VN" sz="2400" smtClean="0">
                <a:latin typeface="+mj-lt"/>
              </a:rPr>
              <a:t>ngựa kéo mà lại êm.</a:t>
            </a:r>
          </a:p>
        </p:txBody>
      </p:sp>
      <p:sp>
        <p:nvSpPr>
          <p:cNvPr id="9" name="TextBox 8"/>
          <p:cNvSpPr txBox="1"/>
          <p:nvPr/>
        </p:nvSpPr>
        <p:spPr>
          <a:xfrm>
            <a:off x="142844" y="4967599"/>
            <a:ext cx="7618624" cy="461665"/>
          </a:xfrm>
          <a:prstGeom prst="rect">
            <a:avLst/>
          </a:prstGeom>
          <a:noFill/>
        </p:spPr>
        <p:txBody>
          <a:bodyPr wrap="none" rtlCol="0">
            <a:spAutoFit/>
          </a:bodyPr>
          <a:lstStyle/>
          <a:p>
            <a:pPr marL="342900" indent="-342900"/>
            <a:r>
              <a:rPr lang="vi-VN" sz="2400" b="1" smtClean="0">
                <a:latin typeface="+mj-lt"/>
              </a:rPr>
              <a:t>+ Vì sao cụ mong muốn có chiếc xe không cần ngựa kéo?</a:t>
            </a:r>
          </a:p>
        </p:txBody>
      </p:sp>
      <p:sp>
        <p:nvSpPr>
          <p:cNvPr id="10" name="TextBox 9"/>
          <p:cNvSpPr txBox="1"/>
          <p:nvPr/>
        </p:nvSpPr>
        <p:spPr>
          <a:xfrm>
            <a:off x="152368" y="5396227"/>
            <a:ext cx="5933869" cy="461665"/>
          </a:xfrm>
          <a:prstGeom prst="rect">
            <a:avLst/>
          </a:prstGeom>
          <a:noFill/>
        </p:spPr>
        <p:txBody>
          <a:bodyPr wrap="none" rtlCol="0">
            <a:spAutoFit/>
          </a:bodyPr>
          <a:lstStyle/>
          <a:p>
            <a:pPr marL="342900" indent="-342900">
              <a:buFontTx/>
              <a:buChar char="-"/>
            </a:pPr>
            <a:r>
              <a:rPr lang="vi-VN" sz="2400" smtClean="0">
                <a:latin typeface="+mj-lt"/>
              </a:rPr>
              <a:t> Vì xe ngựa rất xóc. Đi xe ấy thì cụ ốm mất.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2000240"/>
            <a:ext cx="6984604" cy="461665"/>
          </a:xfrm>
          <a:prstGeom prst="rect">
            <a:avLst/>
          </a:prstGeom>
          <a:noFill/>
        </p:spPr>
        <p:txBody>
          <a:bodyPr wrap="none" rtlCol="0">
            <a:spAutoFit/>
          </a:bodyPr>
          <a:lstStyle/>
          <a:p>
            <a:pPr marL="342900" indent="-342900"/>
            <a:r>
              <a:rPr lang="vi-VN" sz="2400" b="1" smtClean="0">
                <a:latin typeface="+mj-lt"/>
              </a:rPr>
              <a:t>+ Mong muốn của bà cụ gợi cho Ê-đi-xơn ý nghĩ gì?</a:t>
            </a:r>
          </a:p>
        </p:txBody>
      </p:sp>
      <p:sp>
        <p:nvSpPr>
          <p:cNvPr id="3" name="TextBox 2"/>
          <p:cNvSpPr txBox="1"/>
          <p:nvPr/>
        </p:nvSpPr>
        <p:spPr>
          <a:xfrm>
            <a:off x="428596" y="2538707"/>
            <a:ext cx="5665333" cy="461665"/>
          </a:xfrm>
          <a:prstGeom prst="rect">
            <a:avLst/>
          </a:prstGeom>
          <a:noFill/>
        </p:spPr>
        <p:txBody>
          <a:bodyPr wrap="none" rtlCol="0">
            <a:spAutoFit/>
          </a:bodyPr>
          <a:lstStyle/>
          <a:p>
            <a:pPr marL="342900" indent="-342900"/>
            <a:r>
              <a:rPr lang="vi-VN" sz="2400" smtClean="0">
                <a:latin typeface="+mj-lt"/>
              </a:rPr>
              <a:t>- Chế tạo một chiếc xe chạy bằng dòng điện.</a:t>
            </a:r>
          </a:p>
        </p:txBody>
      </p:sp>
      <p:sp>
        <p:nvSpPr>
          <p:cNvPr id="4" name="Title 1"/>
          <p:cNvSpPr txBox="1">
            <a:spLocks/>
          </p:cNvSpPr>
          <p:nvPr/>
        </p:nvSpPr>
        <p:spPr>
          <a:xfrm>
            <a:off x="304800" y="-7938"/>
            <a:ext cx="8305800" cy="917575"/>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vi-VN" sz="2400" b="1" i="0" u="none" strike="noStrike" kern="1200" cap="none" spc="0" normalizeH="0" baseline="0" noProof="0" smtClean="0">
                <a:ln>
                  <a:noFill/>
                </a:ln>
                <a:solidFill>
                  <a:schemeClr val="tx1"/>
                </a:solidFill>
                <a:effectLst/>
                <a:uLnTx/>
                <a:uFillTx/>
                <a:latin typeface="Times New Roman" panose="02020603050405020304" pitchFamily="18" charset="0"/>
                <a:ea typeface="+mj-ea"/>
                <a:cs typeface="Times New Roman" panose="02020603050405020304" pitchFamily="18" charset="0"/>
              </a:rPr>
              <a:t>Thứ ba ngày 14 tháng 4 năm 2020</a:t>
            </a:r>
            <a:endParaRPr kumimoji="0" lang="en-US" sz="2400" b="1"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sp>
        <p:nvSpPr>
          <p:cNvPr id="5" name="Subtitle 2"/>
          <p:cNvSpPr txBox="1">
            <a:spLocks/>
          </p:cNvSpPr>
          <p:nvPr/>
        </p:nvSpPr>
        <p:spPr>
          <a:xfrm>
            <a:off x="142844" y="642918"/>
            <a:ext cx="8429684" cy="927782"/>
          </a:xfrm>
          <a:prstGeom prst="rect">
            <a:avLst/>
          </a:prstGeom>
        </p:spPr>
        <p:txBody>
          <a:bodyP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400" b="1" i="0" u="sng"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T</a:t>
            </a:r>
            <a:r>
              <a:rPr kumimoji="0" lang="vi-VN" sz="2400" b="1" i="0" u="sng"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ập đọc</a:t>
            </a:r>
            <a:endParaRPr kumimoji="0" lang="en-US" sz="2400" b="1" i="0" u="sng"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42900" marR="0" lvl="0" indent="-342900" algn="ctr" defTabSz="914400" rtl="0" eaLnBrk="1" fontAlgn="auto" latinLnBrk="0" hangingPunct="1">
              <a:lnSpc>
                <a:spcPct val="100000"/>
              </a:lnSpc>
              <a:spcBef>
                <a:spcPts val="0"/>
              </a:spcBef>
              <a:spcAft>
                <a:spcPts val="0"/>
              </a:spcAft>
              <a:buClrTx/>
              <a:buSzTx/>
              <a:tabLst/>
              <a:defRPr/>
            </a:pPr>
            <a:r>
              <a:rPr kumimoji="0" lang="vi-VN" altLang="en-US" sz="2400" b="1" i="0" u="none" strike="noStrike" kern="1200" cap="none" spc="0" normalizeH="0" baseline="0" noProof="0" smtClean="0">
                <a:ln>
                  <a:noFill/>
                </a:ln>
                <a:solidFill>
                  <a:srgbClr val="FF0000"/>
                </a:solidFill>
                <a:effectLst/>
                <a:uLnTx/>
                <a:uFillTx/>
                <a:latin typeface="Times New Roman" pitchFamily="18" charset="0"/>
                <a:ea typeface="+mn-ea"/>
                <a:cs typeface="+mn-cs"/>
              </a:rPr>
              <a:t>Nhà bác học và bà cụ</a:t>
            </a:r>
            <a:endParaRPr kumimoji="0" lang="en-US" altLang="en-US" sz="2400" b="1" i="0" u="none" strike="noStrike" kern="1200" cap="none" spc="0" normalizeH="0" baseline="0" noProof="0" smtClean="0">
              <a:ln>
                <a:noFill/>
              </a:ln>
              <a:solidFill>
                <a:srgbClr val="FF0000"/>
              </a:solidFill>
              <a:effectLst/>
              <a:uLnTx/>
              <a:uFillTx/>
              <a:latin typeface="Times New Roman" pitchFamily="18" charset="0"/>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rgbClr val="FF0000"/>
              </a:solidFill>
              <a:effectLst/>
              <a:uLnTx/>
              <a:uFillTx/>
              <a:latin typeface="+mn-lt"/>
              <a:ea typeface="+mn-ea"/>
              <a:cs typeface="+mn-cs"/>
            </a:endParaRPr>
          </a:p>
        </p:txBody>
      </p:sp>
      <p:sp>
        <p:nvSpPr>
          <p:cNvPr id="6" name="TextBox 5"/>
          <p:cNvSpPr txBox="1"/>
          <p:nvPr/>
        </p:nvSpPr>
        <p:spPr>
          <a:xfrm>
            <a:off x="357158" y="3155390"/>
            <a:ext cx="6973384" cy="461665"/>
          </a:xfrm>
          <a:prstGeom prst="rect">
            <a:avLst/>
          </a:prstGeom>
          <a:noFill/>
        </p:spPr>
        <p:txBody>
          <a:bodyPr wrap="none" rtlCol="0">
            <a:spAutoFit/>
          </a:bodyPr>
          <a:lstStyle/>
          <a:p>
            <a:pPr marL="342900" indent="-342900"/>
            <a:r>
              <a:rPr lang="vi-VN" sz="2400" b="1" smtClean="0">
                <a:latin typeface="+mj-lt"/>
              </a:rPr>
              <a:t>+ Nhờ đâu mà mong ước của bà cụ được thực hiện?</a:t>
            </a:r>
          </a:p>
        </p:txBody>
      </p:sp>
      <p:sp>
        <p:nvSpPr>
          <p:cNvPr id="7" name="TextBox 6"/>
          <p:cNvSpPr txBox="1"/>
          <p:nvPr/>
        </p:nvSpPr>
        <p:spPr>
          <a:xfrm>
            <a:off x="470601" y="3812449"/>
            <a:ext cx="8789586" cy="830997"/>
          </a:xfrm>
          <a:prstGeom prst="rect">
            <a:avLst/>
          </a:prstGeom>
          <a:noFill/>
        </p:spPr>
        <p:txBody>
          <a:bodyPr wrap="none" rtlCol="0">
            <a:spAutoFit/>
          </a:bodyPr>
          <a:lstStyle/>
          <a:p>
            <a:pPr marL="342900" indent="-342900">
              <a:buFontTx/>
              <a:buChar char="-"/>
            </a:pPr>
            <a:r>
              <a:rPr lang="vi-VN" sz="2400" smtClean="0">
                <a:latin typeface="+mj-lt"/>
              </a:rPr>
              <a:t>Nhờ tài năng, sự quan tâm đến con người và lòng say mê, miệt mài</a:t>
            </a:r>
          </a:p>
          <a:p>
            <a:pPr marL="342900" indent="-342900"/>
            <a:r>
              <a:rPr lang="vi-VN" sz="2400" smtClean="0">
                <a:latin typeface="+mj-lt"/>
              </a:rPr>
              <a:t> lao động để thực hiện bằng được lời đã hứa.</a:t>
            </a:r>
          </a:p>
        </p:txBody>
      </p:sp>
      <p:sp>
        <p:nvSpPr>
          <p:cNvPr id="8" name="TextBox 7"/>
          <p:cNvSpPr txBox="1"/>
          <p:nvPr/>
        </p:nvSpPr>
        <p:spPr>
          <a:xfrm>
            <a:off x="357158" y="4681847"/>
            <a:ext cx="7399013" cy="461665"/>
          </a:xfrm>
          <a:prstGeom prst="rect">
            <a:avLst/>
          </a:prstGeom>
          <a:noFill/>
        </p:spPr>
        <p:txBody>
          <a:bodyPr wrap="none" rtlCol="0">
            <a:spAutoFit/>
          </a:bodyPr>
          <a:lstStyle/>
          <a:p>
            <a:pPr marL="342900" indent="-342900"/>
            <a:r>
              <a:rPr lang="vi-VN" sz="2400" b="1" smtClean="0">
                <a:latin typeface="+mj-lt"/>
              </a:rPr>
              <a:t>+ Theo em, khoa học mang lại lợi ích gì cho con người?</a:t>
            </a:r>
          </a:p>
        </p:txBody>
      </p:sp>
      <p:sp>
        <p:nvSpPr>
          <p:cNvPr id="9" name="TextBox 8"/>
          <p:cNvSpPr txBox="1"/>
          <p:nvPr/>
        </p:nvSpPr>
        <p:spPr>
          <a:xfrm>
            <a:off x="470601" y="5241209"/>
            <a:ext cx="8577989" cy="830997"/>
          </a:xfrm>
          <a:prstGeom prst="rect">
            <a:avLst/>
          </a:prstGeom>
          <a:noFill/>
        </p:spPr>
        <p:txBody>
          <a:bodyPr wrap="none" rtlCol="0">
            <a:spAutoFit/>
          </a:bodyPr>
          <a:lstStyle/>
          <a:p>
            <a:pPr marL="342900" indent="-342900">
              <a:buFontTx/>
              <a:buChar char="-"/>
            </a:pPr>
            <a:r>
              <a:rPr lang="vi-VN" sz="2400" smtClean="0">
                <a:latin typeface="+mj-lt"/>
              </a:rPr>
              <a:t>Khoa học cải tạo thế giới, cải thiện cuộc sống của con người, làm</a:t>
            </a:r>
          </a:p>
          <a:p>
            <a:pPr marL="342900" indent="-342900"/>
            <a:r>
              <a:rPr lang="vi-VN" sz="2400" smtClean="0">
                <a:latin typeface="+mj-lt"/>
              </a:rPr>
              <a:t>Cho con người sống tốt hơn, sung sướng hơn.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7938"/>
            <a:ext cx="8305800" cy="917575"/>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vi-VN" sz="2400" b="1" i="0" u="none" strike="noStrike" kern="1200" cap="none" spc="0" normalizeH="0" baseline="0" noProof="0" smtClean="0">
                <a:ln>
                  <a:noFill/>
                </a:ln>
                <a:solidFill>
                  <a:schemeClr val="tx1"/>
                </a:solidFill>
                <a:effectLst/>
                <a:uLnTx/>
                <a:uFillTx/>
                <a:latin typeface="Times New Roman" panose="02020603050405020304" pitchFamily="18" charset="0"/>
                <a:ea typeface="+mj-ea"/>
                <a:cs typeface="Times New Roman" panose="02020603050405020304" pitchFamily="18" charset="0"/>
              </a:rPr>
              <a:t>Thứ ba ngày 14 tháng 4 năm 2020</a:t>
            </a:r>
            <a:endParaRPr kumimoji="0" lang="en-US" sz="2400" b="1"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sp>
        <p:nvSpPr>
          <p:cNvPr id="3" name="Subtitle 2"/>
          <p:cNvSpPr txBox="1">
            <a:spLocks/>
          </p:cNvSpPr>
          <p:nvPr/>
        </p:nvSpPr>
        <p:spPr>
          <a:xfrm>
            <a:off x="142844" y="642918"/>
            <a:ext cx="8429684" cy="927782"/>
          </a:xfrm>
          <a:prstGeom prst="rect">
            <a:avLst/>
          </a:prstGeom>
        </p:spPr>
        <p:txBody>
          <a:bodyP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400" b="1" i="0" u="sng"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T</a:t>
            </a:r>
            <a:r>
              <a:rPr kumimoji="0" lang="vi-VN" sz="2400" b="1" i="0" u="sng"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rPr>
              <a:t>ập đọc</a:t>
            </a:r>
            <a:endParaRPr kumimoji="0" lang="en-US" sz="2400" b="1" i="0" u="sng"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42900" marR="0" lvl="0" indent="-342900" algn="ctr" defTabSz="914400" rtl="0" eaLnBrk="1" fontAlgn="auto" latinLnBrk="0" hangingPunct="1">
              <a:lnSpc>
                <a:spcPct val="100000"/>
              </a:lnSpc>
              <a:spcBef>
                <a:spcPts val="0"/>
              </a:spcBef>
              <a:spcAft>
                <a:spcPts val="0"/>
              </a:spcAft>
              <a:buClrTx/>
              <a:buSzTx/>
              <a:tabLst/>
              <a:defRPr/>
            </a:pPr>
            <a:r>
              <a:rPr kumimoji="0" lang="vi-VN" altLang="en-US" sz="2400" b="1" i="0" u="none" strike="noStrike" kern="1200" cap="none" spc="0" normalizeH="0" baseline="0" noProof="0" smtClean="0">
                <a:ln>
                  <a:noFill/>
                </a:ln>
                <a:solidFill>
                  <a:srgbClr val="FF0000"/>
                </a:solidFill>
                <a:effectLst/>
                <a:uLnTx/>
                <a:uFillTx/>
                <a:latin typeface="Times New Roman" pitchFamily="18" charset="0"/>
                <a:ea typeface="+mn-ea"/>
                <a:cs typeface="+mn-cs"/>
              </a:rPr>
              <a:t>Nhà bác học và bà cụ</a:t>
            </a:r>
            <a:endParaRPr kumimoji="0" lang="en-US" altLang="en-US" sz="2400" b="1" i="0" u="none" strike="noStrike" kern="1200" cap="none" spc="0" normalizeH="0" baseline="0" noProof="0" smtClean="0">
              <a:ln>
                <a:noFill/>
              </a:ln>
              <a:solidFill>
                <a:srgbClr val="FF0000"/>
              </a:solidFill>
              <a:effectLst/>
              <a:uLnTx/>
              <a:uFillTx/>
              <a:latin typeface="Times New Roman" pitchFamily="18" charset="0"/>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rgbClr val="FF0000"/>
              </a:solidFill>
              <a:effectLst/>
              <a:uLnTx/>
              <a:uFillTx/>
              <a:latin typeface="+mn-lt"/>
              <a:ea typeface="+mn-ea"/>
              <a:cs typeface="+mn-cs"/>
            </a:endParaRPr>
          </a:p>
        </p:txBody>
      </p:sp>
      <p:sp>
        <p:nvSpPr>
          <p:cNvPr id="6" name="Rounded Rectangle 5"/>
          <p:cNvSpPr/>
          <p:nvPr/>
        </p:nvSpPr>
        <p:spPr>
          <a:xfrm>
            <a:off x="285720" y="2786058"/>
            <a:ext cx="8715404" cy="314327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vi-VN" sz="3200" b="1" smtClean="0">
                <a:latin typeface="Times New Roman" pitchFamily="18" charset="0"/>
                <a:cs typeface="Times New Roman" pitchFamily="18" charset="0"/>
              </a:rPr>
              <a:t>Nội dung bài học</a:t>
            </a:r>
            <a:r>
              <a:rPr lang="vi-VN" sz="3200" smtClean="0">
                <a:latin typeface="Times New Roman" pitchFamily="18" charset="0"/>
                <a:cs typeface="Times New Roman" pitchFamily="18" charset="0"/>
              </a:rPr>
              <a:t>: Ê-đi-xơn là nhà bác học vĩ đại. Sáng chế của ông cũng như của nhiều nhà khoa học khác đã góp phần cải tạo thế giới, đem lại những điều tốt đẹp cho nhân loại.</a:t>
            </a:r>
            <a:endParaRPr lang="en-US" sz="32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7938"/>
            <a:ext cx="8305800" cy="917575"/>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vi-VN" sz="2400" b="1" i="0" u="none" strike="noStrike" kern="1200" cap="none" spc="0" normalizeH="0" baseline="0" noProof="0" smtClean="0">
                <a:ln>
                  <a:noFill/>
                </a:ln>
                <a:solidFill>
                  <a:schemeClr val="tx1"/>
                </a:solidFill>
                <a:effectLst/>
                <a:uLnTx/>
                <a:uFillTx/>
                <a:latin typeface="Times New Roman" panose="02020603050405020304" pitchFamily="18" charset="0"/>
                <a:ea typeface="+mj-ea"/>
                <a:cs typeface="Times New Roman" panose="02020603050405020304" pitchFamily="18" charset="0"/>
              </a:rPr>
              <a:t>Thứ ba ngày 14 tháng 4 năm 2020</a:t>
            </a:r>
            <a:endParaRPr kumimoji="0" lang="en-US" sz="2400" b="1"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sp>
        <p:nvSpPr>
          <p:cNvPr id="3" name="Subtitle 2"/>
          <p:cNvSpPr txBox="1">
            <a:spLocks/>
          </p:cNvSpPr>
          <p:nvPr/>
        </p:nvSpPr>
        <p:spPr>
          <a:xfrm>
            <a:off x="142844" y="642918"/>
            <a:ext cx="8429684" cy="927782"/>
          </a:xfrm>
          <a:prstGeom prst="rect">
            <a:avLst/>
          </a:prstGeom>
        </p:spPr>
        <p:txBody>
          <a:bodyP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vi-VN" sz="2400" b="1" u="sng" smtClean="0">
                <a:latin typeface="Times New Roman" panose="02020603050405020304" pitchFamily="18" charset="0"/>
                <a:cs typeface="Times New Roman" panose="02020603050405020304" pitchFamily="18" charset="0"/>
              </a:rPr>
              <a:t>Toán</a:t>
            </a:r>
            <a:endParaRPr kumimoji="0" lang="en-US" sz="2400" b="1" i="0" u="sng"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42900" marR="0" lvl="0" indent="-342900" algn="ctr" defTabSz="914400" rtl="0" eaLnBrk="1" fontAlgn="auto" latinLnBrk="0" hangingPunct="1">
              <a:lnSpc>
                <a:spcPct val="100000"/>
              </a:lnSpc>
              <a:spcBef>
                <a:spcPts val="0"/>
              </a:spcBef>
              <a:spcAft>
                <a:spcPts val="0"/>
              </a:spcAft>
              <a:buClrTx/>
              <a:buSzTx/>
              <a:tabLst/>
              <a:defRPr/>
            </a:pPr>
            <a:r>
              <a:rPr lang="vi-VN" altLang="en-US" sz="2400" b="1" smtClean="0">
                <a:solidFill>
                  <a:srgbClr val="FF0000"/>
                </a:solidFill>
                <a:latin typeface="Times New Roman" pitchFamily="18" charset="0"/>
              </a:rPr>
              <a:t>Luyện tập</a:t>
            </a:r>
            <a:endParaRPr kumimoji="0" lang="en-US" altLang="en-US" sz="2400" b="1" i="0" u="none" strike="noStrike" kern="1200" cap="none" spc="0" normalizeH="0" baseline="0" noProof="0" smtClean="0">
              <a:ln>
                <a:noFill/>
              </a:ln>
              <a:solidFill>
                <a:srgbClr val="FF0000"/>
              </a:solidFill>
              <a:effectLst/>
              <a:uLnTx/>
              <a:uFillTx/>
              <a:latin typeface="Times New Roman" pitchFamily="18" charset="0"/>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rgbClr val="FF0000"/>
              </a:solidFill>
              <a:effectLst/>
              <a:uLnTx/>
              <a:uFillTx/>
              <a:latin typeface="+mn-lt"/>
              <a:ea typeface="+mn-ea"/>
              <a:cs typeface="+mn-cs"/>
            </a:endParaRPr>
          </a:p>
        </p:txBody>
      </p:sp>
      <p:sp>
        <p:nvSpPr>
          <p:cNvPr id="5" name="Cloud Callout 4"/>
          <p:cNvSpPr/>
          <p:nvPr/>
        </p:nvSpPr>
        <p:spPr>
          <a:xfrm>
            <a:off x="71406" y="2000240"/>
            <a:ext cx="1285884" cy="612648"/>
          </a:xfrm>
          <a:prstGeom prst="cloudCallou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vi-VN" sz="2000" b="1" smtClean="0">
                <a:latin typeface="Times New Roman" pitchFamily="18" charset="0"/>
                <a:cs typeface="Times New Roman" pitchFamily="18" charset="0"/>
              </a:rPr>
              <a:t>Bài 3:</a:t>
            </a:r>
            <a:endParaRPr lang="en-US" sz="2000" b="1">
              <a:latin typeface="Times New Roman" pitchFamily="18" charset="0"/>
              <a:cs typeface="Times New Roman" pitchFamily="18" charset="0"/>
            </a:endParaRPr>
          </a:p>
        </p:txBody>
      </p:sp>
      <p:sp>
        <p:nvSpPr>
          <p:cNvPr id="6" name="Rectangle 5"/>
          <p:cNvSpPr/>
          <p:nvPr/>
        </p:nvSpPr>
        <p:spPr>
          <a:xfrm>
            <a:off x="71406" y="2857496"/>
            <a:ext cx="8710550" cy="1077218"/>
          </a:xfrm>
          <a:prstGeom prst="rect">
            <a:avLst/>
          </a:prstGeom>
        </p:spPr>
        <p:txBody>
          <a:bodyPr wrap="square">
            <a:spAutoFit/>
          </a:bodyPr>
          <a:lstStyle/>
          <a:p>
            <a:pPr algn="just"/>
            <a:r>
              <a:rPr lang="vi-VN" sz="3200" b="1" smtClean="0">
                <a:latin typeface="+mj-lt"/>
              </a:rPr>
              <a:t>a)</a:t>
            </a:r>
            <a:r>
              <a:rPr lang="vi-VN" sz="3200" b="1" smtClean="0">
                <a:latin typeface="+mj-lt"/>
              </a:rPr>
              <a:t> </a:t>
            </a:r>
            <a:r>
              <a:rPr lang="vi-VN" sz="3200" b="1" dirty="0">
                <a:latin typeface="+mj-lt"/>
              </a:rPr>
              <a:t>Các tháng có </a:t>
            </a:r>
            <a:r>
              <a:rPr lang="vi-VN" sz="3200" b="1" dirty="0">
                <a:solidFill>
                  <a:srgbClr val="FF0000"/>
                </a:solidFill>
                <a:latin typeface="+mj-lt"/>
              </a:rPr>
              <a:t>30</a:t>
            </a:r>
            <a:r>
              <a:rPr lang="vi-VN" sz="3200" b="1" dirty="0">
                <a:latin typeface="+mj-lt"/>
              </a:rPr>
              <a:t> </a:t>
            </a:r>
            <a:r>
              <a:rPr lang="vi-VN" sz="3200" b="1" dirty="0" smtClean="0">
                <a:latin typeface="+mj-lt"/>
              </a:rPr>
              <a:t>ngày: </a:t>
            </a:r>
            <a:r>
              <a:rPr lang="vi-VN" sz="3200" b="1">
                <a:latin typeface="+mj-lt"/>
              </a:rPr>
              <a:t>Tháng </a:t>
            </a:r>
            <a:r>
              <a:rPr lang="vi-VN" sz="3200" b="1">
                <a:solidFill>
                  <a:srgbClr val="0000FF"/>
                </a:solidFill>
                <a:latin typeface="+mj-lt"/>
              </a:rPr>
              <a:t>4</a:t>
            </a:r>
            <a:r>
              <a:rPr lang="vi-VN" sz="3200" b="1" smtClean="0">
                <a:latin typeface="+mj-lt"/>
              </a:rPr>
              <a:t>, </a:t>
            </a:r>
            <a:r>
              <a:rPr lang="vi-VN" sz="3200" b="1">
                <a:latin typeface="+mj-lt"/>
              </a:rPr>
              <a:t>tháng </a:t>
            </a:r>
            <a:r>
              <a:rPr lang="vi-VN" sz="3200" b="1">
                <a:solidFill>
                  <a:srgbClr val="0000FF"/>
                </a:solidFill>
                <a:latin typeface="+mj-lt"/>
              </a:rPr>
              <a:t>6</a:t>
            </a:r>
            <a:r>
              <a:rPr lang="vi-VN" sz="3200" b="1" smtClean="0">
                <a:latin typeface="+mj-lt"/>
              </a:rPr>
              <a:t>, </a:t>
            </a:r>
            <a:r>
              <a:rPr lang="vi-VN" sz="3200" b="1">
                <a:latin typeface="+mj-lt"/>
              </a:rPr>
              <a:t>tháng </a:t>
            </a:r>
            <a:r>
              <a:rPr lang="vi-VN" sz="3200" b="1">
                <a:solidFill>
                  <a:srgbClr val="0000FF"/>
                </a:solidFill>
                <a:latin typeface="+mj-lt"/>
              </a:rPr>
              <a:t>9</a:t>
            </a:r>
            <a:r>
              <a:rPr lang="vi-VN" sz="3200" b="1" smtClean="0">
                <a:latin typeface="+mj-lt"/>
              </a:rPr>
              <a:t>, </a:t>
            </a:r>
            <a:r>
              <a:rPr lang="vi-VN" sz="3200" b="1">
                <a:latin typeface="+mj-lt"/>
              </a:rPr>
              <a:t>tháng </a:t>
            </a:r>
            <a:r>
              <a:rPr lang="vi-VN" sz="3200" b="1" smtClean="0">
                <a:solidFill>
                  <a:srgbClr val="0000FF"/>
                </a:solidFill>
                <a:latin typeface="+mj-lt"/>
              </a:rPr>
              <a:t>11</a:t>
            </a:r>
            <a:r>
              <a:rPr lang="vi-VN" sz="3200" b="1" smtClean="0">
                <a:latin typeface="+mj-lt"/>
              </a:rPr>
              <a:t>. </a:t>
            </a:r>
            <a:endParaRPr lang="vi-VN" sz="3200" b="1" dirty="0">
              <a:latin typeface="+mj-lt"/>
            </a:endParaRPr>
          </a:p>
        </p:txBody>
      </p:sp>
      <p:sp>
        <p:nvSpPr>
          <p:cNvPr id="7" name="Rectangle 6"/>
          <p:cNvSpPr/>
          <p:nvPr/>
        </p:nvSpPr>
        <p:spPr>
          <a:xfrm>
            <a:off x="76292" y="3780542"/>
            <a:ext cx="8710550" cy="1077218"/>
          </a:xfrm>
          <a:prstGeom prst="rect">
            <a:avLst/>
          </a:prstGeom>
        </p:spPr>
        <p:txBody>
          <a:bodyPr wrap="square">
            <a:spAutoFit/>
          </a:bodyPr>
          <a:lstStyle/>
          <a:p>
            <a:pPr algn="just"/>
            <a:r>
              <a:rPr lang="vi-VN" sz="3200" b="1">
                <a:latin typeface="+mj-lt"/>
              </a:rPr>
              <a:t>b</a:t>
            </a:r>
            <a:r>
              <a:rPr lang="vi-VN" sz="3200" b="1" smtClean="0">
                <a:latin typeface="+mj-lt"/>
              </a:rPr>
              <a:t>)</a:t>
            </a:r>
            <a:r>
              <a:rPr lang="vi-VN" sz="3200" b="1" smtClean="0">
                <a:latin typeface="+mj-lt"/>
              </a:rPr>
              <a:t> </a:t>
            </a:r>
            <a:r>
              <a:rPr lang="vi-VN" sz="3200" b="1" dirty="0">
                <a:latin typeface="+mj-lt"/>
              </a:rPr>
              <a:t>Các tháng </a:t>
            </a:r>
            <a:r>
              <a:rPr lang="vi-VN" sz="3200" b="1">
                <a:latin typeface="+mj-lt"/>
              </a:rPr>
              <a:t>có </a:t>
            </a:r>
            <a:r>
              <a:rPr lang="vi-VN" sz="3200" b="1" smtClean="0">
                <a:solidFill>
                  <a:srgbClr val="FF0000"/>
                </a:solidFill>
                <a:latin typeface="+mj-lt"/>
              </a:rPr>
              <a:t>31</a:t>
            </a:r>
            <a:r>
              <a:rPr lang="vi-VN" sz="3200" b="1" smtClean="0">
                <a:latin typeface="+mj-lt"/>
              </a:rPr>
              <a:t> </a:t>
            </a:r>
            <a:r>
              <a:rPr lang="vi-VN" sz="3200" b="1" dirty="0" smtClean="0">
                <a:latin typeface="+mj-lt"/>
              </a:rPr>
              <a:t>ngày: </a:t>
            </a:r>
            <a:r>
              <a:rPr lang="vi-VN" sz="3200" b="1">
                <a:latin typeface="+mj-lt"/>
              </a:rPr>
              <a:t>Tháng </a:t>
            </a:r>
            <a:r>
              <a:rPr lang="vi-VN" sz="3200" b="1" smtClean="0">
                <a:solidFill>
                  <a:srgbClr val="0000FF"/>
                </a:solidFill>
                <a:latin typeface="+mj-lt"/>
              </a:rPr>
              <a:t>1</a:t>
            </a:r>
            <a:r>
              <a:rPr lang="vi-VN" sz="3200" b="1" smtClean="0">
                <a:latin typeface="+mj-lt"/>
              </a:rPr>
              <a:t>, </a:t>
            </a:r>
            <a:r>
              <a:rPr lang="vi-VN" sz="3200" b="1">
                <a:latin typeface="+mj-lt"/>
              </a:rPr>
              <a:t>tháng </a:t>
            </a:r>
            <a:r>
              <a:rPr lang="vi-VN" sz="3200" b="1" smtClean="0">
                <a:solidFill>
                  <a:srgbClr val="0000FF"/>
                </a:solidFill>
                <a:latin typeface="+mj-lt"/>
              </a:rPr>
              <a:t>3</a:t>
            </a:r>
            <a:r>
              <a:rPr lang="vi-VN" sz="3200" b="1" smtClean="0">
                <a:latin typeface="+mj-lt"/>
              </a:rPr>
              <a:t>, </a:t>
            </a:r>
            <a:r>
              <a:rPr lang="vi-VN" sz="3200" b="1">
                <a:latin typeface="+mj-lt"/>
              </a:rPr>
              <a:t>tháng </a:t>
            </a:r>
            <a:r>
              <a:rPr lang="vi-VN" sz="3200" b="1">
                <a:solidFill>
                  <a:srgbClr val="0000FF"/>
                </a:solidFill>
                <a:latin typeface="+mj-lt"/>
              </a:rPr>
              <a:t>5</a:t>
            </a:r>
            <a:r>
              <a:rPr lang="vi-VN" sz="3200" b="1" smtClean="0">
                <a:latin typeface="+mj-lt"/>
              </a:rPr>
              <a:t>, </a:t>
            </a:r>
            <a:r>
              <a:rPr lang="vi-VN" sz="3200" b="1">
                <a:latin typeface="+mj-lt"/>
              </a:rPr>
              <a:t>tháng </a:t>
            </a:r>
            <a:r>
              <a:rPr lang="vi-VN" sz="3200" b="1" smtClean="0">
                <a:solidFill>
                  <a:srgbClr val="0000FF"/>
                </a:solidFill>
                <a:latin typeface="+mj-lt"/>
              </a:rPr>
              <a:t>7, </a:t>
            </a:r>
            <a:r>
              <a:rPr lang="vi-VN" sz="3200" b="1" smtClean="0"/>
              <a:t>tháng </a:t>
            </a:r>
            <a:r>
              <a:rPr lang="vi-VN" sz="3200" b="1" smtClean="0">
                <a:solidFill>
                  <a:srgbClr val="0000FF"/>
                </a:solidFill>
              </a:rPr>
              <a:t>8</a:t>
            </a:r>
            <a:r>
              <a:rPr lang="vi-VN" sz="3200" b="1" smtClean="0"/>
              <a:t>, </a:t>
            </a:r>
            <a:r>
              <a:rPr lang="vi-VN" sz="3200" b="1"/>
              <a:t>tháng </a:t>
            </a:r>
            <a:r>
              <a:rPr lang="vi-VN" sz="3200" b="1" smtClean="0">
                <a:solidFill>
                  <a:srgbClr val="0000FF"/>
                </a:solidFill>
              </a:rPr>
              <a:t>10</a:t>
            </a:r>
            <a:r>
              <a:rPr lang="vi-VN" sz="3200" b="1" smtClean="0"/>
              <a:t>, </a:t>
            </a:r>
            <a:r>
              <a:rPr lang="vi-VN" sz="3200" b="1"/>
              <a:t>tháng </a:t>
            </a:r>
            <a:r>
              <a:rPr lang="vi-VN" sz="3200" b="1" smtClean="0">
                <a:solidFill>
                  <a:srgbClr val="0000FF"/>
                </a:solidFill>
              </a:rPr>
              <a:t>12</a:t>
            </a:r>
            <a:r>
              <a:rPr lang="vi-VN" sz="3200" b="1" smtClean="0">
                <a:latin typeface="+mj-lt"/>
              </a:rPr>
              <a:t>. </a:t>
            </a:r>
            <a:endParaRPr lang="vi-VN" sz="3200" b="1"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7938"/>
            <a:ext cx="8305800" cy="917575"/>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vi-VN" sz="2400" b="1" i="0" u="none" strike="noStrike" kern="1200" cap="none" spc="0" normalizeH="0" baseline="0" noProof="0" smtClean="0">
                <a:ln>
                  <a:noFill/>
                </a:ln>
                <a:solidFill>
                  <a:schemeClr val="tx1"/>
                </a:solidFill>
                <a:effectLst/>
                <a:uLnTx/>
                <a:uFillTx/>
                <a:latin typeface="Times New Roman" panose="02020603050405020304" pitchFamily="18" charset="0"/>
                <a:ea typeface="+mj-ea"/>
                <a:cs typeface="Times New Roman" panose="02020603050405020304" pitchFamily="18" charset="0"/>
              </a:rPr>
              <a:t>Thứ ba ngày 14 tháng 4 năm 2020</a:t>
            </a:r>
            <a:endParaRPr kumimoji="0" lang="en-US" sz="2400" b="1" i="0"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sp>
        <p:nvSpPr>
          <p:cNvPr id="3" name="Subtitle 2"/>
          <p:cNvSpPr txBox="1">
            <a:spLocks/>
          </p:cNvSpPr>
          <p:nvPr/>
        </p:nvSpPr>
        <p:spPr>
          <a:xfrm>
            <a:off x="142844" y="642918"/>
            <a:ext cx="8429684" cy="927782"/>
          </a:xfrm>
          <a:prstGeom prst="rect">
            <a:avLst/>
          </a:prstGeom>
        </p:spPr>
        <p:txBody>
          <a:bodyP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vi-VN" sz="2400" b="1" u="sng" smtClean="0">
                <a:latin typeface="Times New Roman" panose="02020603050405020304" pitchFamily="18" charset="0"/>
                <a:cs typeface="Times New Roman" panose="02020603050405020304" pitchFamily="18" charset="0"/>
              </a:rPr>
              <a:t>Toán</a:t>
            </a:r>
            <a:endParaRPr kumimoji="0" lang="en-US" sz="2400" b="1" i="0" u="sng" strike="noStrike" kern="1200" cap="none" spc="0" normalizeH="0" baseline="0" noProof="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42900" marR="0" lvl="0" indent="-342900" algn="ctr" defTabSz="914400" rtl="0" eaLnBrk="1" fontAlgn="auto" latinLnBrk="0" hangingPunct="1">
              <a:lnSpc>
                <a:spcPct val="100000"/>
              </a:lnSpc>
              <a:spcBef>
                <a:spcPts val="0"/>
              </a:spcBef>
              <a:spcAft>
                <a:spcPts val="0"/>
              </a:spcAft>
              <a:buClrTx/>
              <a:buSzTx/>
              <a:tabLst/>
              <a:defRPr/>
            </a:pPr>
            <a:r>
              <a:rPr lang="vi-VN" altLang="en-US" sz="2400" b="1" smtClean="0">
                <a:solidFill>
                  <a:srgbClr val="FF0000"/>
                </a:solidFill>
                <a:latin typeface="Times New Roman" pitchFamily="18" charset="0"/>
              </a:rPr>
              <a:t>Luyện tập</a:t>
            </a:r>
            <a:endParaRPr kumimoji="0" lang="en-US" altLang="en-US" sz="2400" b="1" i="0" u="none" strike="noStrike" kern="1200" cap="none" spc="0" normalizeH="0" baseline="0" noProof="0" smtClean="0">
              <a:ln>
                <a:noFill/>
              </a:ln>
              <a:solidFill>
                <a:srgbClr val="FF0000"/>
              </a:solidFill>
              <a:effectLst/>
              <a:uLnTx/>
              <a:uFillTx/>
              <a:latin typeface="Times New Roman" pitchFamily="18" charset="0"/>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rgbClr val="FF0000"/>
              </a:solidFill>
              <a:effectLst/>
              <a:uLnTx/>
              <a:uFillTx/>
              <a:latin typeface="+mn-lt"/>
              <a:ea typeface="+mn-ea"/>
              <a:cs typeface="+mn-cs"/>
            </a:endParaRPr>
          </a:p>
        </p:txBody>
      </p:sp>
      <p:sp>
        <p:nvSpPr>
          <p:cNvPr id="4" name="Cloud Callout 3"/>
          <p:cNvSpPr/>
          <p:nvPr/>
        </p:nvSpPr>
        <p:spPr>
          <a:xfrm>
            <a:off x="71406" y="2000240"/>
            <a:ext cx="1285884" cy="612648"/>
          </a:xfrm>
          <a:prstGeom prst="cloudCallou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vi-VN" sz="2000" b="1" smtClean="0">
                <a:latin typeface="Times New Roman" pitchFamily="18" charset="0"/>
                <a:cs typeface="Times New Roman" pitchFamily="18" charset="0"/>
              </a:rPr>
              <a:t>Bài 4:</a:t>
            </a:r>
            <a:endParaRPr lang="en-US" sz="2000" b="1">
              <a:latin typeface="Times New Roman" pitchFamily="18" charset="0"/>
              <a:cs typeface="Times New Roman" pitchFamily="18" charset="0"/>
            </a:endParaRPr>
          </a:p>
        </p:txBody>
      </p:sp>
      <p:sp>
        <p:nvSpPr>
          <p:cNvPr id="5" name="Rectangle 4"/>
          <p:cNvSpPr/>
          <p:nvPr/>
        </p:nvSpPr>
        <p:spPr>
          <a:xfrm>
            <a:off x="71406" y="2643182"/>
            <a:ext cx="8710550" cy="954107"/>
          </a:xfrm>
          <a:prstGeom prst="rect">
            <a:avLst/>
          </a:prstGeom>
        </p:spPr>
        <p:txBody>
          <a:bodyPr wrap="square">
            <a:spAutoFit/>
          </a:bodyPr>
          <a:lstStyle/>
          <a:p>
            <a:pPr algn="just"/>
            <a:r>
              <a:rPr lang="vi-VN" sz="2800" b="1" smtClean="0">
                <a:latin typeface="+mj-lt"/>
              </a:rPr>
              <a:t>Ngày 30 tháng 8 là chủ nhật thì ngày 2 tháng 9 cùng năm đó là :</a:t>
            </a:r>
            <a:endParaRPr lang="vi-VN" sz="2800" b="1" dirty="0">
              <a:latin typeface="+mj-lt"/>
            </a:endParaRPr>
          </a:p>
        </p:txBody>
      </p:sp>
      <p:sp>
        <p:nvSpPr>
          <p:cNvPr id="6" name="Rectangle 5"/>
          <p:cNvSpPr/>
          <p:nvPr/>
        </p:nvSpPr>
        <p:spPr>
          <a:xfrm>
            <a:off x="76292" y="3500438"/>
            <a:ext cx="8710550" cy="461665"/>
          </a:xfrm>
          <a:prstGeom prst="rect">
            <a:avLst/>
          </a:prstGeom>
        </p:spPr>
        <p:txBody>
          <a:bodyPr wrap="square">
            <a:spAutoFit/>
          </a:bodyPr>
          <a:lstStyle/>
          <a:p>
            <a:pPr algn="just"/>
            <a:r>
              <a:rPr lang="vi-VN" sz="2400" b="1" smtClean="0">
                <a:latin typeface="+mj-lt"/>
              </a:rPr>
              <a:t>A. Thứ hai		B. Thứ ba	   C. Thứ  tư	       d. Thứ năm</a:t>
            </a:r>
            <a:endParaRPr lang="vi-VN" sz="2400" b="1" dirty="0">
              <a:latin typeface="+mj-lt"/>
            </a:endParaRPr>
          </a:p>
        </p:txBody>
      </p:sp>
      <p:sp>
        <p:nvSpPr>
          <p:cNvPr id="7" name="Oval 6"/>
          <p:cNvSpPr/>
          <p:nvPr/>
        </p:nvSpPr>
        <p:spPr>
          <a:xfrm>
            <a:off x="4857784" y="3500438"/>
            <a:ext cx="500034" cy="571504"/>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610</Words>
  <Application>Microsoft Office PowerPoint</Application>
  <PresentationFormat>On-screen Show (4:3)</PresentationFormat>
  <Paragraphs>58</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Thứ ba ngày 14 tháng 4 năm 2020</vt:lpstr>
      <vt:lpstr>Slide 3</vt:lpstr>
      <vt:lpstr>Slide 4</vt:lpstr>
      <vt:lpstr>Slide 5</vt:lpstr>
      <vt:lpstr>Slide 6</vt:lpstr>
      <vt:lpstr>Slide 7</vt:lpstr>
      <vt:lpstr>Slide 8</vt:lpstr>
      <vt:lpstr>Slide 9</vt:lpstr>
      <vt:lpstr>Slide 10</vt:lpstr>
      <vt:lpstr>Slide 11</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Hien Leo</dc:creator>
  <cp:lastModifiedBy>Hien Leo</cp:lastModifiedBy>
  <cp:revision>11</cp:revision>
  <dcterms:created xsi:type="dcterms:W3CDTF">2020-04-14T07:49:46Z</dcterms:created>
  <dcterms:modified xsi:type="dcterms:W3CDTF">2020-04-14T09:50:13Z</dcterms:modified>
</cp:coreProperties>
</file>