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1" r:id="rId3"/>
    <p:sldId id="272" r:id="rId4"/>
    <p:sldId id="273" r:id="rId5"/>
    <p:sldId id="274" r:id="rId6"/>
    <p:sldId id="281" r:id="rId7"/>
    <p:sldId id="275" r:id="rId8"/>
    <p:sldId id="276" r:id="rId9"/>
    <p:sldId id="277" r:id="rId10"/>
    <p:sldId id="278" r:id="rId11"/>
    <p:sldId id="279" r:id="rId12"/>
    <p:sldId id="280" r:id="rId13"/>
    <p:sldId id="266" r:id="rId14"/>
    <p:sldId id="267" r:id="rId15"/>
    <p:sldId id="268" r:id="rId16"/>
    <p:sldId id="269"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0DA48-FAF8-46A4-9AED-8E29B3C28331}" type="datetimeFigureOut">
              <a:rPr lang="en-US" smtClean="0"/>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A7A12-8AC5-4C13-A028-7162453B3C5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B01397-F362-41C5-99BC-930D4BD41365}" type="slidenum">
              <a:rPr lang="en-US"/>
              <a:pPr/>
              <a:t>1</a:t>
            </a:fld>
            <a:endParaRPr lang="en-US"/>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BA355CB-454D-494C-AF66-2D745921EC48}" type="slidenum">
              <a:rPr lang="en-US" sz="1200"/>
              <a:pPr algn="r"/>
              <a:t>1</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685800" y="4344988"/>
            <a:ext cx="5486400" cy="4113212"/>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1A7A12-8AC5-4C13-A028-7162453B3C56}"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1B2FC-1037-4C1A-9DE2-E2297E65097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1B2FC-1037-4C1A-9DE2-E2297E65097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1B2FC-1037-4C1A-9DE2-E2297E65097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86F073FF-1AC7-43D9-B0D1-A7258F3EE26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1B2FC-1037-4C1A-9DE2-E2297E65097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1B2FC-1037-4C1A-9DE2-E2297E65097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1B2FC-1037-4C1A-9DE2-E2297E65097E}"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1B2FC-1037-4C1A-9DE2-E2297E65097E}"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1B2FC-1037-4C1A-9DE2-E2297E65097E}"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1B2FC-1037-4C1A-9DE2-E2297E65097E}"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1B2FC-1037-4C1A-9DE2-E2297E65097E}"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1B2FC-1037-4C1A-9DE2-E2297E65097E}"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1AECD-9CAB-45BD-9089-CAE9879E4A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1B2FC-1037-4C1A-9DE2-E2297E65097E}" type="datetimeFigureOut">
              <a:rPr lang="en-US" smtClean="0"/>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1AECD-9CAB-45BD-9089-CAE9879E4A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D:\Music\Tieng%20chim\Tiengchim1.wav" TargetMode="Externa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wallcoo"/>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4515" name="WordArt 2"/>
          <p:cNvSpPr>
            <a:spLocks noChangeArrowheads="1" noChangeShapeType="1" noTextEdit="1"/>
          </p:cNvSpPr>
          <p:nvPr/>
        </p:nvSpPr>
        <p:spPr bwMode="auto">
          <a:xfrm>
            <a:off x="2209800" y="0"/>
            <a:ext cx="6678613" cy="1066800"/>
          </a:xfrm>
          <a:prstGeom prst="rect">
            <a:avLst/>
          </a:prstGeom>
        </p:spPr>
        <p:txBody>
          <a:bodyPr wrap="none" fromWordArt="1">
            <a:prstTxWarp prst="textPlain">
              <a:avLst>
                <a:gd name="adj" fmla="val 50000"/>
              </a:avLst>
            </a:prstTxWarp>
          </a:bodyPr>
          <a:lstStyle/>
          <a:p>
            <a:pPr algn="ctr"/>
            <a:endParaRPr lang="en-US" sz="3600" b="1" kern="1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64517" name="WordArt 2"/>
          <p:cNvSpPr>
            <a:spLocks noChangeArrowheads="1" noChangeShapeType="1" noTextEdit="1"/>
          </p:cNvSpPr>
          <p:nvPr/>
        </p:nvSpPr>
        <p:spPr bwMode="auto">
          <a:xfrm>
            <a:off x="3581400" y="1447800"/>
            <a:ext cx="5029200" cy="838200"/>
          </a:xfrm>
          <a:prstGeom prst="rect">
            <a:avLst/>
          </a:prstGeom>
        </p:spPr>
        <p:txBody>
          <a:bodyPr wrap="none" fromWordArt="1">
            <a:prstTxWarp prst="textPlain">
              <a:avLst>
                <a:gd name="adj" fmla="val 49519"/>
              </a:avLst>
            </a:prstTxWarp>
          </a:bodyPr>
          <a:lstStyle/>
          <a:p>
            <a:pPr algn="ctr"/>
            <a:r>
              <a:rPr lang="vi-VN" sz="3600" b="1" kern="10" smtClean="0">
                <a:ln w="9525">
                  <a:noFill/>
                  <a:round/>
                  <a:headEnd/>
                  <a:tailEnd/>
                </a:ln>
                <a:solidFill>
                  <a:srgbClr val="800080"/>
                </a:solidFill>
                <a:effectLst>
                  <a:outerShdw dist="45791" dir="2021404" algn="ctr" rotWithShape="0">
                    <a:srgbClr val="B2B2B2">
                      <a:alpha val="79999"/>
                    </a:srgbClr>
                  </a:outerShdw>
                </a:effectLst>
                <a:latin typeface="Times New Roman" pitchFamily="18" charset="0"/>
                <a:cs typeface="Times New Roman" pitchFamily="18" charset="0"/>
              </a:rPr>
              <a:t>Giờ học trực tuyến</a:t>
            </a:r>
            <a:endParaRPr lang="en-US" sz="3600" b="1" kern="10">
              <a:ln w="9525">
                <a:noFill/>
                <a:round/>
                <a:headEnd/>
                <a:tailEnd/>
              </a:ln>
              <a:solidFill>
                <a:srgbClr val="800080"/>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64518" name="WordArt 2"/>
          <p:cNvSpPr>
            <a:spLocks noChangeArrowheads="1" noChangeShapeType="1" noTextEdit="1"/>
          </p:cNvSpPr>
          <p:nvPr/>
        </p:nvSpPr>
        <p:spPr bwMode="auto">
          <a:xfrm>
            <a:off x="4724400" y="2438400"/>
            <a:ext cx="3455988" cy="936625"/>
          </a:xfrm>
          <a:prstGeom prst="rect">
            <a:avLst/>
          </a:prstGeom>
        </p:spPr>
        <p:txBody>
          <a:bodyPr wrap="none" fromWordArt="1">
            <a:prstTxWarp prst="textPlain">
              <a:avLst>
                <a:gd name="adj" fmla="val 49519"/>
              </a:avLst>
            </a:prstTxWarp>
          </a:bodyPr>
          <a:lstStyle/>
          <a:p>
            <a:pPr algn="ctr"/>
            <a:r>
              <a:rPr lang="en-US" sz="3600" b="1" kern="10" smtClean="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rPr>
              <a:t>L</a:t>
            </a:r>
            <a:r>
              <a:rPr lang="vi-VN" sz="3600" b="1" kern="10" smtClean="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rPr>
              <a:t>ớp 3C</a:t>
            </a:r>
            <a:endParaRPr lang="en-US" sz="3600" b="1" kern="1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64519" name="Text Box 7"/>
          <p:cNvSpPr txBox="1">
            <a:spLocks noChangeArrowheads="1"/>
          </p:cNvSpPr>
          <p:nvPr/>
        </p:nvSpPr>
        <p:spPr bwMode="auto">
          <a:xfrm>
            <a:off x="2667000" y="3733800"/>
            <a:ext cx="6477000" cy="546960"/>
          </a:xfrm>
          <a:prstGeom prst="rect">
            <a:avLst/>
          </a:prstGeom>
          <a:noFill/>
          <a:ln w="9525">
            <a:noFill/>
            <a:miter lim="800000"/>
            <a:headEnd/>
            <a:tailEnd/>
          </a:ln>
          <a:effectLst/>
        </p:spPr>
        <p:txBody>
          <a:bodyPr lIns="114949" tIns="57475" rIns="114949" bIns="57475">
            <a:spAutoFit/>
          </a:bodyPr>
          <a:lstStyle/>
          <a:p>
            <a:pPr algn="ctr" defTabSz="1149350">
              <a:spcBef>
                <a:spcPct val="50000"/>
              </a:spcBef>
            </a:pPr>
            <a:r>
              <a:rPr lang="en-US" sz="2800" b="1" i="1" smtClean="0">
                <a:solidFill>
                  <a:srgbClr val="FF0000"/>
                </a:solidFill>
                <a:latin typeface="Times New Roman" pitchFamily="18" charset="0"/>
                <a:cs typeface="Times New Roman" pitchFamily="18" charset="0"/>
              </a:rPr>
              <a:t>Gi</a:t>
            </a:r>
            <a:r>
              <a:rPr lang="vi-VN" sz="2800" b="1" i="1" smtClean="0">
                <a:solidFill>
                  <a:srgbClr val="FF0000"/>
                </a:solidFill>
                <a:latin typeface="Times New Roman" pitchFamily="18" charset="0"/>
                <a:cs typeface="Times New Roman" pitchFamily="18" charset="0"/>
              </a:rPr>
              <a:t>áo viên: Nguyễn Thị Thu Hiền</a:t>
            </a:r>
            <a:endParaRPr lang="en-US" sz="2800" b="1" i="1">
              <a:solidFill>
                <a:srgbClr val="FF0000"/>
              </a:solidFill>
              <a:latin typeface="Times New Roman" pitchFamily="18" charset="0"/>
              <a:cs typeface="Times New Roman" pitchFamily="18" charset="0"/>
            </a:endParaRPr>
          </a:p>
        </p:txBody>
      </p:sp>
      <p:sp>
        <p:nvSpPr>
          <p:cNvPr id="10" name="WordArt 2"/>
          <p:cNvSpPr>
            <a:spLocks noChangeArrowheads="1" noChangeShapeType="1" noTextEdit="1"/>
          </p:cNvSpPr>
          <p:nvPr/>
        </p:nvSpPr>
        <p:spPr bwMode="auto">
          <a:xfrm>
            <a:off x="1447800" y="228600"/>
            <a:ext cx="7315200" cy="838200"/>
          </a:xfrm>
          <a:prstGeom prst="rect">
            <a:avLst/>
          </a:prstGeom>
        </p:spPr>
        <p:txBody>
          <a:bodyPr wrap="none" fromWordArt="1">
            <a:prstTxWarp prst="textPlain">
              <a:avLst>
                <a:gd name="adj" fmla="val 49519"/>
              </a:avLst>
            </a:prstTxWarp>
          </a:bodyPr>
          <a:lstStyle/>
          <a:p>
            <a:pPr algn="ctr"/>
            <a:r>
              <a:rPr lang="vi-VN" sz="3600" b="1" i="1" kern="10" smtClean="0">
                <a:ln w="9525">
                  <a:noFill/>
                  <a:round/>
                  <a:headEnd/>
                  <a:tailEnd/>
                </a:ln>
                <a:solidFill>
                  <a:schemeClr val="accent1">
                    <a:lumMod val="25000"/>
                  </a:schemeClr>
                </a:solidFill>
                <a:effectLst>
                  <a:outerShdw dist="45791" dir="2021404" algn="ctr" rotWithShape="0">
                    <a:srgbClr val="B2B2B2">
                      <a:alpha val="79999"/>
                    </a:srgbClr>
                  </a:outerShdw>
                </a:effectLst>
                <a:latin typeface="Times New Roman" pitchFamily="18" charset="0"/>
                <a:cs typeface="Times New Roman" pitchFamily="18" charset="0"/>
              </a:rPr>
              <a:t>Trường Tiểu học Hà Thanh</a:t>
            </a:r>
            <a:endParaRPr lang="en-US" sz="3600" b="1" i="1" kern="10">
              <a:ln w="9525">
                <a:noFill/>
                <a:round/>
                <a:headEnd/>
                <a:tailEnd/>
              </a:ln>
              <a:solidFill>
                <a:schemeClr val="accent1">
                  <a:lumMod val="25000"/>
                </a:schemeClr>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11" name="Text Box 7"/>
          <p:cNvSpPr txBox="1">
            <a:spLocks noChangeArrowheads="1"/>
          </p:cNvSpPr>
          <p:nvPr/>
        </p:nvSpPr>
        <p:spPr bwMode="auto">
          <a:xfrm>
            <a:off x="1143000" y="6082440"/>
            <a:ext cx="6477000" cy="546960"/>
          </a:xfrm>
          <a:prstGeom prst="rect">
            <a:avLst/>
          </a:prstGeom>
          <a:noFill/>
          <a:ln w="9525">
            <a:noFill/>
            <a:miter lim="800000"/>
            <a:headEnd/>
            <a:tailEnd/>
          </a:ln>
          <a:effectLst/>
        </p:spPr>
        <p:txBody>
          <a:bodyPr lIns="114949" tIns="57475" rIns="114949" bIns="57475">
            <a:spAutoFit/>
          </a:bodyPr>
          <a:lstStyle/>
          <a:p>
            <a:pPr algn="ctr" defTabSz="1149350">
              <a:spcBef>
                <a:spcPct val="50000"/>
              </a:spcBef>
            </a:pPr>
            <a:r>
              <a:rPr lang="vi-VN" sz="2800" b="1" i="1" smtClean="0">
                <a:solidFill>
                  <a:srgbClr val="C00000"/>
                </a:solidFill>
                <a:latin typeface="Constantia" pitchFamily="18" charset="0"/>
                <a:cs typeface="Times New Roman" pitchFamily="18" charset="0"/>
              </a:rPr>
              <a:t>Giờ học bắt đầu từ 19h00</a:t>
            </a:r>
            <a:endParaRPr lang="en-US" sz="2800" b="1" i="1">
              <a:solidFill>
                <a:srgbClr val="C00000"/>
              </a:solidFill>
              <a:latin typeface="Constant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3" name="Tiengchim1.wav">
            <a:hlinkClick r:id="" action="ppaction://media"/>
          </p:cNvPr>
          <p:cNvPicPr>
            <a:picLocks noGrp="1" noRot="1" noChangeAspect="1" noChangeArrowheads="1"/>
          </p:cNvPicPr>
          <p:nvPr>
            <p:ph idx="4294967295"/>
            <a:audioFile r:link="rId1"/>
          </p:nvPr>
        </p:nvPicPr>
        <p:blipFill>
          <a:blip r:embed="rId3"/>
          <a:srcRect/>
          <a:stretch>
            <a:fillRect/>
          </a:stretch>
        </p:blipFill>
        <p:spPr>
          <a:xfrm>
            <a:off x="9525000" y="1447800"/>
            <a:ext cx="304800" cy="304800"/>
          </a:xfrm>
        </p:spPr>
      </p:pic>
      <p:sp>
        <p:nvSpPr>
          <p:cNvPr id="89094" name="Oval 6"/>
          <p:cNvSpPr>
            <a:spLocks noChangeArrowheads="1"/>
          </p:cNvSpPr>
          <p:nvPr/>
        </p:nvSpPr>
        <p:spPr bwMode="auto">
          <a:xfrm>
            <a:off x="538163" y="4572000"/>
            <a:ext cx="1752600" cy="1752600"/>
          </a:xfrm>
          <a:prstGeom prst="ellipse">
            <a:avLst/>
          </a:prstGeom>
          <a:noFill/>
          <a:ln w="38100">
            <a:solidFill>
              <a:schemeClr val="tx1"/>
            </a:solidFill>
            <a:round/>
            <a:headEnd/>
            <a:tailEnd/>
          </a:ln>
        </p:spPr>
        <p:txBody>
          <a:bodyPr wrap="none" anchor="ctr"/>
          <a:lstStyle/>
          <a:p>
            <a:pPr algn="ctr"/>
            <a:endParaRPr lang="vi-VN">
              <a:latin typeface="VNI Times" pitchFamily="2" charset="0"/>
            </a:endParaRPr>
          </a:p>
        </p:txBody>
      </p:sp>
      <p:sp>
        <p:nvSpPr>
          <p:cNvPr id="89095" name="Line 7"/>
          <p:cNvSpPr>
            <a:spLocks noChangeShapeType="1"/>
          </p:cNvSpPr>
          <p:nvPr/>
        </p:nvSpPr>
        <p:spPr bwMode="auto">
          <a:xfrm flipH="1" flipV="1">
            <a:off x="1447800" y="5472113"/>
            <a:ext cx="838200" cy="0"/>
          </a:xfrm>
          <a:prstGeom prst="line">
            <a:avLst/>
          </a:prstGeom>
          <a:noFill/>
          <a:ln w="38100">
            <a:solidFill>
              <a:schemeClr val="tx1"/>
            </a:solidFill>
            <a:round/>
            <a:headEnd/>
            <a:tailEnd/>
          </a:ln>
        </p:spPr>
        <p:txBody>
          <a:bodyPr/>
          <a:lstStyle/>
          <a:p>
            <a:endParaRPr lang="en-US"/>
          </a:p>
        </p:txBody>
      </p:sp>
      <p:sp>
        <p:nvSpPr>
          <p:cNvPr id="89096" name="Text Box 8"/>
          <p:cNvSpPr txBox="1">
            <a:spLocks noChangeArrowheads="1"/>
          </p:cNvSpPr>
          <p:nvPr/>
        </p:nvSpPr>
        <p:spPr bwMode="auto">
          <a:xfrm>
            <a:off x="1524000" y="4953000"/>
            <a:ext cx="914400" cy="457200"/>
          </a:xfrm>
          <a:prstGeom prst="rect">
            <a:avLst/>
          </a:prstGeom>
          <a:noFill/>
          <a:ln w="9525">
            <a:noFill/>
            <a:miter lim="800000"/>
            <a:headEnd/>
            <a:tailEnd/>
          </a:ln>
        </p:spPr>
        <p:txBody>
          <a:bodyPr>
            <a:spAutoFit/>
          </a:bodyPr>
          <a:lstStyle/>
          <a:p>
            <a:pPr>
              <a:spcBef>
                <a:spcPct val="50000"/>
              </a:spcBef>
            </a:pPr>
            <a:r>
              <a:rPr lang="en-US" sz="2400" b="1">
                <a:latin typeface="VNI-Times" pitchFamily="2" charset="0"/>
              </a:rPr>
              <a:t>2cm</a:t>
            </a:r>
          </a:p>
        </p:txBody>
      </p:sp>
      <p:sp>
        <p:nvSpPr>
          <p:cNvPr id="89097" name="Oval 9"/>
          <p:cNvSpPr>
            <a:spLocks noChangeArrowheads="1"/>
          </p:cNvSpPr>
          <p:nvPr/>
        </p:nvSpPr>
        <p:spPr bwMode="auto">
          <a:xfrm>
            <a:off x="5195910" y="4191000"/>
            <a:ext cx="2590800" cy="2438400"/>
          </a:xfrm>
          <a:prstGeom prst="ellipse">
            <a:avLst/>
          </a:prstGeom>
          <a:noFill/>
          <a:ln w="38100">
            <a:solidFill>
              <a:schemeClr val="tx1"/>
            </a:solidFill>
            <a:round/>
            <a:headEnd/>
            <a:tailEnd/>
          </a:ln>
        </p:spPr>
        <p:txBody>
          <a:bodyPr wrap="none" anchor="ctr"/>
          <a:lstStyle/>
          <a:p>
            <a:pPr eaLnBrk="1" hangingPunct="1"/>
            <a:endParaRPr lang="vi-VN"/>
          </a:p>
        </p:txBody>
      </p:sp>
      <p:sp>
        <p:nvSpPr>
          <p:cNvPr id="89114" name="Text Box 26"/>
          <p:cNvSpPr txBox="1">
            <a:spLocks noChangeArrowheads="1"/>
          </p:cNvSpPr>
          <p:nvPr/>
        </p:nvSpPr>
        <p:spPr bwMode="auto">
          <a:xfrm>
            <a:off x="6705600" y="4876800"/>
            <a:ext cx="914400" cy="519113"/>
          </a:xfrm>
          <a:prstGeom prst="rect">
            <a:avLst/>
          </a:prstGeom>
          <a:noFill/>
          <a:ln w="9525">
            <a:noFill/>
            <a:miter lim="800000"/>
            <a:headEnd/>
            <a:tailEnd/>
          </a:ln>
        </p:spPr>
        <p:txBody>
          <a:bodyPr>
            <a:spAutoFit/>
          </a:bodyPr>
          <a:lstStyle/>
          <a:p>
            <a:pPr>
              <a:spcBef>
                <a:spcPct val="50000"/>
              </a:spcBef>
            </a:pPr>
            <a:r>
              <a:rPr lang="en-US" sz="2800" b="1">
                <a:latin typeface="VNI-Times" pitchFamily="2" charset="0"/>
              </a:rPr>
              <a:t>3cm</a:t>
            </a:r>
          </a:p>
        </p:txBody>
      </p:sp>
      <p:sp>
        <p:nvSpPr>
          <p:cNvPr id="89115" name="Line 27"/>
          <p:cNvSpPr>
            <a:spLocks noChangeShapeType="1"/>
          </p:cNvSpPr>
          <p:nvPr/>
        </p:nvSpPr>
        <p:spPr bwMode="auto">
          <a:xfrm>
            <a:off x="6510338" y="5453063"/>
            <a:ext cx="1214437" cy="0"/>
          </a:xfrm>
          <a:prstGeom prst="line">
            <a:avLst/>
          </a:prstGeom>
          <a:noFill/>
          <a:ln w="57150">
            <a:solidFill>
              <a:srgbClr val="CC00FF"/>
            </a:solidFill>
            <a:round/>
            <a:headEnd/>
            <a:tailEnd/>
          </a:ln>
        </p:spPr>
        <p:txBody>
          <a:bodyPr/>
          <a:lstStyle/>
          <a:p>
            <a:endParaRPr lang="en-US"/>
          </a:p>
        </p:txBody>
      </p:sp>
      <p:sp>
        <p:nvSpPr>
          <p:cNvPr id="89116" name="Text Box 28"/>
          <p:cNvSpPr txBox="1">
            <a:spLocks noChangeArrowheads="1"/>
          </p:cNvSpPr>
          <p:nvPr/>
        </p:nvSpPr>
        <p:spPr bwMode="auto">
          <a:xfrm>
            <a:off x="1295400" y="4648200"/>
            <a:ext cx="990600" cy="1098550"/>
          </a:xfrm>
          <a:prstGeom prst="rect">
            <a:avLst/>
          </a:prstGeom>
          <a:noFill/>
          <a:ln w="9525">
            <a:noFill/>
            <a:miter lim="800000"/>
            <a:headEnd/>
            <a:tailEnd/>
          </a:ln>
        </p:spPr>
        <p:txBody>
          <a:bodyPr>
            <a:spAutoFit/>
          </a:bodyPr>
          <a:lstStyle/>
          <a:p>
            <a:pPr>
              <a:spcBef>
                <a:spcPct val="50000"/>
              </a:spcBef>
            </a:pPr>
            <a:r>
              <a:rPr lang="en-US" sz="6600">
                <a:solidFill>
                  <a:srgbClr val="FF0066"/>
                </a:solidFill>
                <a:latin typeface="VNI Times" pitchFamily="2" charset="0"/>
              </a:rPr>
              <a:t>.</a:t>
            </a:r>
          </a:p>
        </p:txBody>
      </p:sp>
      <p:sp>
        <p:nvSpPr>
          <p:cNvPr id="89117" name="Text Box 29"/>
          <p:cNvSpPr txBox="1">
            <a:spLocks noChangeArrowheads="1"/>
          </p:cNvSpPr>
          <p:nvPr/>
        </p:nvSpPr>
        <p:spPr bwMode="auto">
          <a:xfrm>
            <a:off x="1066800" y="5334000"/>
            <a:ext cx="609600" cy="519113"/>
          </a:xfrm>
          <a:prstGeom prst="rect">
            <a:avLst/>
          </a:prstGeom>
          <a:noFill/>
          <a:ln w="9525">
            <a:noFill/>
            <a:miter lim="800000"/>
            <a:headEnd/>
            <a:tailEnd/>
          </a:ln>
        </p:spPr>
        <p:txBody>
          <a:bodyPr>
            <a:spAutoFit/>
          </a:bodyPr>
          <a:lstStyle/>
          <a:p>
            <a:pPr>
              <a:spcBef>
                <a:spcPct val="50000"/>
              </a:spcBef>
            </a:pPr>
            <a:r>
              <a:rPr lang="en-US" sz="2800" b="1">
                <a:latin typeface="VNI-Times" pitchFamily="2" charset="0"/>
              </a:rPr>
              <a:t>O</a:t>
            </a:r>
          </a:p>
        </p:txBody>
      </p:sp>
      <p:sp>
        <p:nvSpPr>
          <p:cNvPr id="89118" name="Text Box 30"/>
          <p:cNvSpPr txBox="1">
            <a:spLocks noChangeArrowheads="1"/>
          </p:cNvSpPr>
          <p:nvPr/>
        </p:nvSpPr>
        <p:spPr bwMode="auto">
          <a:xfrm>
            <a:off x="6172200" y="5334000"/>
            <a:ext cx="609600" cy="519113"/>
          </a:xfrm>
          <a:prstGeom prst="rect">
            <a:avLst/>
          </a:prstGeom>
          <a:noFill/>
          <a:ln w="9525">
            <a:noFill/>
            <a:miter lim="800000"/>
            <a:headEnd/>
            <a:tailEnd/>
          </a:ln>
        </p:spPr>
        <p:txBody>
          <a:bodyPr>
            <a:spAutoFit/>
          </a:bodyPr>
          <a:lstStyle/>
          <a:p>
            <a:pPr>
              <a:spcBef>
                <a:spcPct val="50000"/>
              </a:spcBef>
            </a:pPr>
            <a:r>
              <a:rPr lang="en-US" sz="2800" b="1">
                <a:latin typeface="VNI-Times" pitchFamily="2" charset="0"/>
              </a:rPr>
              <a:t>I</a:t>
            </a:r>
          </a:p>
        </p:txBody>
      </p:sp>
      <p:grpSp>
        <p:nvGrpSpPr>
          <p:cNvPr id="2" name="Group 31"/>
          <p:cNvGrpSpPr>
            <a:grpSpLocks/>
          </p:cNvGrpSpPr>
          <p:nvPr/>
        </p:nvGrpSpPr>
        <p:grpSpPr bwMode="auto">
          <a:xfrm>
            <a:off x="6324600" y="5330842"/>
            <a:ext cx="2590800" cy="527050"/>
            <a:chOff x="1263" y="3069"/>
            <a:chExt cx="1632" cy="332"/>
          </a:xfrm>
        </p:grpSpPr>
        <p:grpSp>
          <p:nvGrpSpPr>
            <p:cNvPr id="3" name="Group 32"/>
            <p:cNvGrpSpPr>
              <a:grpSpLocks/>
            </p:cNvGrpSpPr>
            <p:nvPr/>
          </p:nvGrpSpPr>
          <p:grpSpPr bwMode="auto">
            <a:xfrm>
              <a:off x="1359" y="3069"/>
              <a:ext cx="1392" cy="147"/>
              <a:chOff x="1200" y="3519"/>
              <a:chExt cx="1392" cy="147"/>
            </a:xfrm>
          </p:grpSpPr>
          <p:sp>
            <p:nvSpPr>
              <p:cNvPr id="11319" name="Line 33"/>
              <p:cNvSpPr>
                <a:spLocks noChangeShapeType="1"/>
              </p:cNvSpPr>
              <p:nvPr/>
            </p:nvSpPr>
            <p:spPr bwMode="auto">
              <a:xfrm>
                <a:off x="1200" y="3600"/>
                <a:ext cx="1392" cy="0"/>
              </a:xfrm>
              <a:prstGeom prst="line">
                <a:avLst/>
              </a:prstGeom>
              <a:noFill/>
              <a:ln w="12700">
                <a:solidFill>
                  <a:schemeClr val="tx1"/>
                </a:solidFill>
                <a:round/>
                <a:headEnd/>
                <a:tailEnd/>
              </a:ln>
            </p:spPr>
            <p:txBody>
              <a:bodyPr/>
              <a:lstStyle/>
              <a:p>
                <a:endParaRPr lang="en-US"/>
              </a:p>
            </p:txBody>
          </p:sp>
          <p:sp>
            <p:nvSpPr>
              <p:cNvPr id="11320" name="Line 34"/>
              <p:cNvSpPr>
                <a:spLocks noChangeShapeType="1"/>
              </p:cNvSpPr>
              <p:nvPr/>
            </p:nvSpPr>
            <p:spPr bwMode="auto">
              <a:xfrm>
                <a:off x="1200" y="3522"/>
                <a:ext cx="0" cy="144"/>
              </a:xfrm>
              <a:prstGeom prst="line">
                <a:avLst/>
              </a:prstGeom>
              <a:noFill/>
              <a:ln w="12700">
                <a:solidFill>
                  <a:schemeClr val="tx1"/>
                </a:solidFill>
                <a:round/>
                <a:headEnd/>
                <a:tailEnd/>
              </a:ln>
            </p:spPr>
            <p:txBody>
              <a:bodyPr/>
              <a:lstStyle/>
              <a:p>
                <a:endParaRPr lang="en-US"/>
              </a:p>
            </p:txBody>
          </p:sp>
          <p:sp>
            <p:nvSpPr>
              <p:cNvPr id="11321" name="Line 35"/>
              <p:cNvSpPr>
                <a:spLocks noChangeShapeType="1"/>
              </p:cNvSpPr>
              <p:nvPr/>
            </p:nvSpPr>
            <p:spPr bwMode="auto">
              <a:xfrm>
                <a:off x="2592" y="3519"/>
                <a:ext cx="0" cy="144"/>
              </a:xfrm>
              <a:prstGeom prst="line">
                <a:avLst/>
              </a:prstGeom>
              <a:noFill/>
              <a:ln w="12700">
                <a:solidFill>
                  <a:schemeClr val="tx1"/>
                </a:solidFill>
                <a:round/>
                <a:headEnd/>
                <a:tailEnd/>
              </a:ln>
            </p:spPr>
            <p:txBody>
              <a:bodyPr/>
              <a:lstStyle/>
              <a:p>
                <a:endParaRPr lang="en-US"/>
              </a:p>
            </p:txBody>
          </p:sp>
          <p:sp>
            <p:nvSpPr>
              <p:cNvPr id="11322" name="Line 36"/>
              <p:cNvSpPr>
                <a:spLocks noChangeShapeType="1"/>
              </p:cNvSpPr>
              <p:nvPr/>
            </p:nvSpPr>
            <p:spPr bwMode="auto">
              <a:xfrm>
                <a:off x="2304" y="3519"/>
                <a:ext cx="0" cy="144"/>
              </a:xfrm>
              <a:prstGeom prst="line">
                <a:avLst/>
              </a:prstGeom>
              <a:noFill/>
              <a:ln w="12700">
                <a:solidFill>
                  <a:schemeClr val="tx1"/>
                </a:solidFill>
                <a:round/>
                <a:headEnd/>
                <a:tailEnd/>
              </a:ln>
            </p:spPr>
            <p:txBody>
              <a:bodyPr/>
              <a:lstStyle/>
              <a:p>
                <a:endParaRPr lang="en-US"/>
              </a:p>
            </p:txBody>
          </p:sp>
          <p:sp>
            <p:nvSpPr>
              <p:cNvPr id="11323" name="Line 37"/>
              <p:cNvSpPr>
                <a:spLocks noChangeShapeType="1"/>
              </p:cNvSpPr>
              <p:nvPr/>
            </p:nvSpPr>
            <p:spPr bwMode="auto">
              <a:xfrm>
                <a:off x="2016" y="3519"/>
                <a:ext cx="0" cy="144"/>
              </a:xfrm>
              <a:prstGeom prst="line">
                <a:avLst/>
              </a:prstGeom>
              <a:noFill/>
              <a:ln w="12700">
                <a:solidFill>
                  <a:schemeClr val="tx1"/>
                </a:solidFill>
                <a:round/>
                <a:headEnd/>
                <a:tailEnd/>
              </a:ln>
            </p:spPr>
            <p:txBody>
              <a:bodyPr/>
              <a:lstStyle/>
              <a:p>
                <a:endParaRPr lang="en-US"/>
              </a:p>
            </p:txBody>
          </p:sp>
          <p:sp>
            <p:nvSpPr>
              <p:cNvPr id="11324" name="Line 38"/>
              <p:cNvSpPr>
                <a:spLocks noChangeShapeType="1"/>
              </p:cNvSpPr>
              <p:nvPr/>
            </p:nvSpPr>
            <p:spPr bwMode="auto">
              <a:xfrm>
                <a:off x="1728" y="3519"/>
                <a:ext cx="0" cy="144"/>
              </a:xfrm>
              <a:prstGeom prst="line">
                <a:avLst/>
              </a:prstGeom>
              <a:noFill/>
              <a:ln w="12700">
                <a:solidFill>
                  <a:schemeClr val="tx1"/>
                </a:solidFill>
                <a:round/>
                <a:headEnd/>
                <a:tailEnd/>
              </a:ln>
            </p:spPr>
            <p:txBody>
              <a:bodyPr/>
              <a:lstStyle/>
              <a:p>
                <a:endParaRPr lang="en-US"/>
              </a:p>
            </p:txBody>
          </p:sp>
          <p:sp>
            <p:nvSpPr>
              <p:cNvPr id="11325" name="Line 39"/>
              <p:cNvSpPr>
                <a:spLocks noChangeShapeType="1"/>
              </p:cNvSpPr>
              <p:nvPr/>
            </p:nvSpPr>
            <p:spPr bwMode="auto">
              <a:xfrm>
                <a:off x="1473" y="3519"/>
                <a:ext cx="0" cy="144"/>
              </a:xfrm>
              <a:prstGeom prst="line">
                <a:avLst/>
              </a:prstGeom>
              <a:noFill/>
              <a:ln w="12700">
                <a:solidFill>
                  <a:schemeClr val="tx1"/>
                </a:solidFill>
                <a:round/>
                <a:headEnd/>
                <a:tailEnd/>
              </a:ln>
            </p:spPr>
            <p:txBody>
              <a:bodyPr/>
              <a:lstStyle/>
              <a:p>
                <a:endParaRPr lang="en-US"/>
              </a:p>
            </p:txBody>
          </p:sp>
        </p:grpSp>
        <p:grpSp>
          <p:nvGrpSpPr>
            <p:cNvPr id="4" name="Group 40"/>
            <p:cNvGrpSpPr>
              <a:grpSpLocks/>
            </p:cNvGrpSpPr>
            <p:nvPr/>
          </p:nvGrpSpPr>
          <p:grpSpPr bwMode="auto">
            <a:xfrm>
              <a:off x="1263" y="3156"/>
              <a:ext cx="1632" cy="245"/>
              <a:chOff x="1263" y="3375"/>
              <a:chExt cx="1632" cy="245"/>
            </a:xfrm>
          </p:grpSpPr>
          <p:sp>
            <p:nvSpPr>
              <p:cNvPr id="11313" name="Text Box 41"/>
              <p:cNvSpPr txBox="1">
                <a:spLocks noChangeArrowheads="1"/>
              </p:cNvSpPr>
              <p:nvPr/>
            </p:nvSpPr>
            <p:spPr bwMode="auto">
              <a:xfrm>
                <a:off x="1521" y="3378"/>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1</a:t>
                </a:r>
              </a:p>
            </p:txBody>
          </p:sp>
          <p:sp>
            <p:nvSpPr>
              <p:cNvPr id="11314" name="Text Box 42"/>
              <p:cNvSpPr txBox="1">
                <a:spLocks noChangeArrowheads="1"/>
              </p:cNvSpPr>
              <p:nvPr/>
            </p:nvSpPr>
            <p:spPr bwMode="auto">
              <a:xfrm>
                <a:off x="1791" y="3381"/>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2</a:t>
                </a:r>
              </a:p>
            </p:txBody>
          </p:sp>
          <p:sp>
            <p:nvSpPr>
              <p:cNvPr id="11315" name="Text Box 43"/>
              <p:cNvSpPr txBox="1">
                <a:spLocks noChangeArrowheads="1"/>
              </p:cNvSpPr>
              <p:nvPr/>
            </p:nvSpPr>
            <p:spPr bwMode="auto">
              <a:xfrm>
                <a:off x="2064"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3</a:t>
                </a:r>
              </a:p>
            </p:txBody>
          </p:sp>
          <p:sp>
            <p:nvSpPr>
              <p:cNvPr id="11316" name="Text Box 44"/>
              <p:cNvSpPr txBox="1">
                <a:spLocks noChangeArrowheads="1"/>
              </p:cNvSpPr>
              <p:nvPr/>
            </p:nvSpPr>
            <p:spPr bwMode="auto">
              <a:xfrm>
                <a:off x="2352"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4</a:t>
                </a:r>
              </a:p>
            </p:txBody>
          </p:sp>
          <p:sp>
            <p:nvSpPr>
              <p:cNvPr id="11317" name="Text Box 45"/>
              <p:cNvSpPr txBox="1">
                <a:spLocks noChangeArrowheads="1"/>
              </p:cNvSpPr>
              <p:nvPr/>
            </p:nvSpPr>
            <p:spPr bwMode="auto">
              <a:xfrm>
                <a:off x="2655"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5</a:t>
                </a:r>
              </a:p>
            </p:txBody>
          </p:sp>
          <p:sp>
            <p:nvSpPr>
              <p:cNvPr id="11318" name="Text Box 46"/>
              <p:cNvSpPr txBox="1">
                <a:spLocks noChangeArrowheads="1"/>
              </p:cNvSpPr>
              <p:nvPr/>
            </p:nvSpPr>
            <p:spPr bwMode="auto">
              <a:xfrm>
                <a:off x="1263"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0</a:t>
                </a:r>
              </a:p>
            </p:txBody>
          </p:sp>
        </p:grpSp>
      </p:grpSp>
      <p:sp>
        <p:nvSpPr>
          <p:cNvPr id="89135" name="Text Box 47"/>
          <p:cNvSpPr txBox="1">
            <a:spLocks noChangeArrowheads="1"/>
          </p:cNvSpPr>
          <p:nvPr/>
        </p:nvSpPr>
        <p:spPr bwMode="auto">
          <a:xfrm>
            <a:off x="6334140" y="4643446"/>
            <a:ext cx="381000" cy="1098550"/>
          </a:xfrm>
          <a:prstGeom prst="rect">
            <a:avLst/>
          </a:prstGeom>
          <a:noFill/>
          <a:ln w="9525">
            <a:noFill/>
            <a:miter lim="800000"/>
            <a:headEnd/>
            <a:tailEnd/>
          </a:ln>
        </p:spPr>
        <p:txBody>
          <a:bodyPr>
            <a:spAutoFit/>
          </a:bodyPr>
          <a:lstStyle/>
          <a:p>
            <a:pPr>
              <a:spcBef>
                <a:spcPct val="50000"/>
              </a:spcBef>
            </a:pPr>
            <a:r>
              <a:rPr lang="en-US" sz="6600">
                <a:solidFill>
                  <a:srgbClr val="FF0066"/>
                </a:solidFill>
                <a:latin typeface="VNI Times" pitchFamily="2" charset="0"/>
              </a:rPr>
              <a:t>.</a:t>
            </a:r>
          </a:p>
        </p:txBody>
      </p:sp>
      <p:grpSp>
        <p:nvGrpSpPr>
          <p:cNvPr id="6" name="Group 51"/>
          <p:cNvGrpSpPr>
            <a:grpSpLocks/>
          </p:cNvGrpSpPr>
          <p:nvPr/>
        </p:nvGrpSpPr>
        <p:grpSpPr bwMode="auto">
          <a:xfrm flipH="1">
            <a:off x="6500826" y="3357562"/>
            <a:ext cx="1262058" cy="2085975"/>
            <a:chOff x="2544" y="2544"/>
            <a:chExt cx="810" cy="1314"/>
          </a:xfrm>
        </p:grpSpPr>
        <p:sp>
          <p:nvSpPr>
            <p:cNvPr id="11307" name="Line 52"/>
            <p:cNvSpPr>
              <a:spLocks noChangeShapeType="1"/>
            </p:cNvSpPr>
            <p:nvPr/>
          </p:nvSpPr>
          <p:spPr bwMode="auto">
            <a:xfrm flipH="1">
              <a:off x="2544" y="2544"/>
              <a:ext cx="288" cy="1296"/>
            </a:xfrm>
            <a:prstGeom prst="line">
              <a:avLst/>
            </a:prstGeom>
            <a:noFill/>
            <a:ln w="57150">
              <a:solidFill>
                <a:srgbClr val="FF0066"/>
              </a:solidFill>
              <a:round/>
              <a:headEnd/>
              <a:tailEnd type="triangle" w="med" len="med"/>
            </a:ln>
          </p:spPr>
          <p:txBody>
            <a:bodyPr/>
            <a:lstStyle/>
            <a:p>
              <a:endParaRPr lang="en-US"/>
            </a:p>
          </p:txBody>
        </p:sp>
        <p:sp>
          <p:nvSpPr>
            <p:cNvPr id="11308" name="Line 53"/>
            <p:cNvSpPr>
              <a:spLocks noChangeShapeType="1"/>
            </p:cNvSpPr>
            <p:nvPr/>
          </p:nvSpPr>
          <p:spPr bwMode="auto">
            <a:xfrm>
              <a:off x="2832" y="2544"/>
              <a:ext cx="522" cy="1314"/>
            </a:xfrm>
            <a:prstGeom prst="line">
              <a:avLst/>
            </a:prstGeom>
            <a:noFill/>
            <a:ln w="57150">
              <a:solidFill>
                <a:srgbClr val="FF0066"/>
              </a:solidFill>
              <a:round/>
              <a:headEnd/>
              <a:tailEnd/>
            </a:ln>
          </p:spPr>
          <p:txBody>
            <a:bodyPr/>
            <a:lstStyle/>
            <a:p>
              <a:endParaRPr lang="en-US"/>
            </a:p>
          </p:txBody>
        </p:sp>
      </p:grpSp>
      <p:sp>
        <p:nvSpPr>
          <p:cNvPr id="89165" name="Oval 77"/>
          <p:cNvSpPr>
            <a:spLocks noChangeArrowheads="1"/>
          </p:cNvSpPr>
          <p:nvPr/>
        </p:nvSpPr>
        <p:spPr bwMode="auto">
          <a:xfrm>
            <a:off x="533400" y="4572000"/>
            <a:ext cx="1752600" cy="1752600"/>
          </a:xfrm>
          <a:prstGeom prst="ellipse">
            <a:avLst/>
          </a:prstGeom>
          <a:noFill/>
          <a:ln w="38100">
            <a:solidFill>
              <a:schemeClr val="tx1"/>
            </a:solidFill>
            <a:round/>
            <a:headEnd/>
            <a:tailEnd/>
          </a:ln>
        </p:spPr>
        <p:txBody>
          <a:bodyPr wrap="none" anchor="ctr"/>
          <a:lstStyle/>
          <a:p>
            <a:pPr algn="ctr"/>
            <a:endParaRPr lang="vi-VN">
              <a:latin typeface="VNI Times" pitchFamily="2" charset="0"/>
            </a:endParaRPr>
          </a:p>
        </p:txBody>
      </p:sp>
      <p:grpSp>
        <p:nvGrpSpPr>
          <p:cNvPr id="7" name="Group 78"/>
          <p:cNvGrpSpPr>
            <a:grpSpLocks/>
          </p:cNvGrpSpPr>
          <p:nvPr/>
        </p:nvGrpSpPr>
        <p:grpSpPr bwMode="auto">
          <a:xfrm flipH="1">
            <a:off x="1481094" y="3429000"/>
            <a:ext cx="804890" cy="2005013"/>
            <a:chOff x="1269" y="1344"/>
            <a:chExt cx="540" cy="1263"/>
          </a:xfrm>
        </p:grpSpPr>
        <p:sp>
          <p:nvSpPr>
            <p:cNvPr id="11305" name="Line 79"/>
            <p:cNvSpPr>
              <a:spLocks noChangeShapeType="1"/>
            </p:cNvSpPr>
            <p:nvPr/>
          </p:nvSpPr>
          <p:spPr bwMode="auto">
            <a:xfrm flipH="1">
              <a:off x="1269" y="1344"/>
              <a:ext cx="219" cy="1263"/>
            </a:xfrm>
            <a:prstGeom prst="line">
              <a:avLst/>
            </a:prstGeom>
            <a:noFill/>
            <a:ln w="57150">
              <a:solidFill>
                <a:srgbClr val="FF0066"/>
              </a:solidFill>
              <a:round/>
              <a:headEnd/>
              <a:tailEnd type="triangle" w="med" len="med"/>
            </a:ln>
          </p:spPr>
          <p:txBody>
            <a:bodyPr/>
            <a:lstStyle/>
            <a:p>
              <a:endParaRPr lang="en-US"/>
            </a:p>
          </p:txBody>
        </p:sp>
        <p:sp>
          <p:nvSpPr>
            <p:cNvPr id="11306" name="Line 80"/>
            <p:cNvSpPr>
              <a:spLocks noChangeShapeType="1"/>
            </p:cNvSpPr>
            <p:nvPr/>
          </p:nvSpPr>
          <p:spPr bwMode="auto">
            <a:xfrm>
              <a:off x="1488" y="1344"/>
              <a:ext cx="321" cy="1263"/>
            </a:xfrm>
            <a:prstGeom prst="line">
              <a:avLst/>
            </a:prstGeom>
            <a:noFill/>
            <a:ln w="57150">
              <a:solidFill>
                <a:srgbClr val="FF0066"/>
              </a:solidFill>
              <a:round/>
              <a:headEnd/>
              <a:tailEnd/>
            </a:ln>
          </p:spPr>
          <p:txBody>
            <a:bodyPr/>
            <a:lstStyle/>
            <a:p>
              <a:endParaRPr lang="en-US"/>
            </a:p>
          </p:txBody>
        </p:sp>
      </p:grpSp>
      <p:grpSp>
        <p:nvGrpSpPr>
          <p:cNvPr id="8" name="Group 81"/>
          <p:cNvGrpSpPr>
            <a:grpSpLocks/>
          </p:cNvGrpSpPr>
          <p:nvPr/>
        </p:nvGrpSpPr>
        <p:grpSpPr bwMode="auto">
          <a:xfrm>
            <a:off x="1295400" y="5334000"/>
            <a:ext cx="2590800" cy="527050"/>
            <a:chOff x="1263" y="3069"/>
            <a:chExt cx="1632" cy="332"/>
          </a:xfrm>
        </p:grpSpPr>
        <p:grpSp>
          <p:nvGrpSpPr>
            <p:cNvPr id="9" name="Group 82"/>
            <p:cNvGrpSpPr>
              <a:grpSpLocks/>
            </p:cNvGrpSpPr>
            <p:nvPr/>
          </p:nvGrpSpPr>
          <p:grpSpPr bwMode="auto">
            <a:xfrm>
              <a:off x="1359" y="3069"/>
              <a:ext cx="1392" cy="147"/>
              <a:chOff x="1200" y="3519"/>
              <a:chExt cx="1392" cy="147"/>
            </a:xfrm>
          </p:grpSpPr>
          <p:sp>
            <p:nvSpPr>
              <p:cNvPr id="11298" name="Line 83"/>
              <p:cNvSpPr>
                <a:spLocks noChangeShapeType="1"/>
              </p:cNvSpPr>
              <p:nvPr/>
            </p:nvSpPr>
            <p:spPr bwMode="auto">
              <a:xfrm>
                <a:off x="1200" y="3600"/>
                <a:ext cx="1392" cy="0"/>
              </a:xfrm>
              <a:prstGeom prst="line">
                <a:avLst/>
              </a:prstGeom>
              <a:noFill/>
              <a:ln w="12700">
                <a:solidFill>
                  <a:schemeClr val="tx1"/>
                </a:solidFill>
                <a:round/>
                <a:headEnd/>
                <a:tailEnd/>
              </a:ln>
            </p:spPr>
            <p:txBody>
              <a:bodyPr/>
              <a:lstStyle/>
              <a:p>
                <a:endParaRPr lang="en-US"/>
              </a:p>
            </p:txBody>
          </p:sp>
          <p:sp>
            <p:nvSpPr>
              <p:cNvPr id="11299" name="Line 84"/>
              <p:cNvSpPr>
                <a:spLocks noChangeShapeType="1"/>
              </p:cNvSpPr>
              <p:nvPr/>
            </p:nvSpPr>
            <p:spPr bwMode="auto">
              <a:xfrm>
                <a:off x="1200" y="3522"/>
                <a:ext cx="0" cy="144"/>
              </a:xfrm>
              <a:prstGeom prst="line">
                <a:avLst/>
              </a:prstGeom>
              <a:noFill/>
              <a:ln w="12700">
                <a:solidFill>
                  <a:schemeClr val="tx1"/>
                </a:solidFill>
                <a:round/>
                <a:headEnd/>
                <a:tailEnd/>
              </a:ln>
            </p:spPr>
            <p:txBody>
              <a:bodyPr/>
              <a:lstStyle/>
              <a:p>
                <a:endParaRPr lang="en-US"/>
              </a:p>
            </p:txBody>
          </p:sp>
          <p:sp>
            <p:nvSpPr>
              <p:cNvPr id="11300" name="Line 85"/>
              <p:cNvSpPr>
                <a:spLocks noChangeShapeType="1"/>
              </p:cNvSpPr>
              <p:nvPr/>
            </p:nvSpPr>
            <p:spPr bwMode="auto">
              <a:xfrm>
                <a:off x="2592" y="3519"/>
                <a:ext cx="0" cy="144"/>
              </a:xfrm>
              <a:prstGeom prst="line">
                <a:avLst/>
              </a:prstGeom>
              <a:noFill/>
              <a:ln w="12700">
                <a:solidFill>
                  <a:schemeClr val="tx1"/>
                </a:solidFill>
                <a:round/>
                <a:headEnd/>
                <a:tailEnd/>
              </a:ln>
            </p:spPr>
            <p:txBody>
              <a:bodyPr/>
              <a:lstStyle/>
              <a:p>
                <a:endParaRPr lang="en-US"/>
              </a:p>
            </p:txBody>
          </p:sp>
          <p:sp>
            <p:nvSpPr>
              <p:cNvPr id="11301" name="Line 86"/>
              <p:cNvSpPr>
                <a:spLocks noChangeShapeType="1"/>
              </p:cNvSpPr>
              <p:nvPr/>
            </p:nvSpPr>
            <p:spPr bwMode="auto">
              <a:xfrm>
                <a:off x="2304" y="3519"/>
                <a:ext cx="0" cy="144"/>
              </a:xfrm>
              <a:prstGeom prst="line">
                <a:avLst/>
              </a:prstGeom>
              <a:noFill/>
              <a:ln w="12700">
                <a:solidFill>
                  <a:schemeClr val="tx1"/>
                </a:solidFill>
                <a:round/>
                <a:headEnd/>
                <a:tailEnd/>
              </a:ln>
            </p:spPr>
            <p:txBody>
              <a:bodyPr/>
              <a:lstStyle/>
              <a:p>
                <a:endParaRPr lang="en-US"/>
              </a:p>
            </p:txBody>
          </p:sp>
          <p:sp>
            <p:nvSpPr>
              <p:cNvPr id="11302" name="Line 87"/>
              <p:cNvSpPr>
                <a:spLocks noChangeShapeType="1"/>
              </p:cNvSpPr>
              <p:nvPr/>
            </p:nvSpPr>
            <p:spPr bwMode="auto">
              <a:xfrm>
                <a:off x="2016" y="3519"/>
                <a:ext cx="0" cy="144"/>
              </a:xfrm>
              <a:prstGeom prst="line">
                <a:avLst/>
              </a:prstGeom>
              <a:noFill/>
              <a:ln w="12700">
                <a:solidFill>
                  <a:schemeClr val="tx1"/>
                </a:solidFill>
                <a:round/>
                <a:headEnd/>
                <a:tailEnd/>
              </a:ln>
            </p:spPr>
            <p:txBody>
              <a:bodyPr/>
              <a:lstStyle/>
              <a:p>
                <a:endParaRPr lang="en-US"/>
              </a:p>
            </p:txBody>
          </p:sp>
          <p:sp>
            <p:nvSpPr>
              <p:cNvPr id="11303" name="Line 88"/>
              <p:cNvSpPr>
                <a:spLocks noChangeShapeType="1"/>
              </p:cNvSpPr>
              <p:nvPr/>
            </p:nvSpPr>
            <p:spPr bwMode="auto">
              <a:xfrm>
                <a:off x="1728" y="3519"/>
                <a:ext cx="0" cy="144"/>
              </a:xfrm>
              <a:prstGeom prst="line">
                <a:avLst/>
              </a:prstGeom>
              <a:noFill/>
              <a:ln w="12700">
                <a:solidFill>
                  <a:schemeClr val="tx1"/>
                </a:solidFill>
                <a:round/>
                <a:headEnd/>
                <a:tailEnd/>
              </a:ln>
            </p:spPr>
            <p:txBody>
              <a:bodyPr/>
              <a:lstStyle/>
              <a:p>
                <a:endParaRPr lang="en-US"/>
              </a:p>
            </p:txBody>
          </p:sp>
          <p:sp>
            <p:nvSpPr>
              <p:cNvPr id="11304" name="Line 89"/>
              <p:cNvSpPr>
                <a:spLocks noChangeShapeType="1"/>
              </p:cNvSpPr>
              <p:nvPr/>
            </p:nvSpPr>
            <p:spPr bwMode="auto">
              <a:xfrm>
                <a:off x="1473" y="3519"/>
                <a:ext cx="0" cy="144"/>
              </a:xfrm>
              <a:prstGeom prst="line">
                <a:avLst/>
              </a:prstGeom>
              <a:noFill/>
              <a:ln w="12700">
                <a:solidFill>
                  <a:schemeClr val="tx1"/>
                </a:solidFill>
                <a:round/>
                <a:headEnd/>
                <a:tailEnd/>
              </a:ln>
            </p:spPr>
            <p:txBody>
              <a:bodyPr/>
              <a:lstStyle/>
              <a:p>
                <a:endParaRPr lang="en-US"/>
              </a:p>
            </p:txBody>
          </p:sp>
        </p:grpSp>
        <p:grpSp>
          <p:nvGrpSpPr>
            <p:cNvPr id="10" name="Group 90"/>
            <p:cNvGrpSpPr>
              <a:grpSpLocks/>
            </p:cNvGrpSpPr>
            <p:nvPr/>
          </p:nvGrpSpPr>
          <p:grpSpPr bwMode="auto">
            <a:xfrm>
              <a:off x="1263" y="3156"/>
              <a:ext cx="1632" cy="245"/>
              <a:chOff x="1263" y="3375"/>
              <a:chExt cx="1632" cy="245"/>
            </a:xfrm>
          </p:grpSpPr>
          <p:sp>
            <p:nvSpPr>
              <p:cNvPr id="11292" name="Text Box 91"/>
              <p:cNvSpPr txBox="1">
                <a:spLocks noChangeArrowheads="1"/>
              </p:cNvSpPr>
              <p:nvPr/>
            </p:nvSpPr>
            <p:spPr bwMode="auto">
              <a:xfrm>
                <a:off x="1521" y="3378"/>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1</a:t>
                </a:r>
              </a:p>
            </p:txBody>
          </p:sp>
          <p:sp>
            <p:nvSpPr>
              <p:cNvPr id="11293" name="Text Box 92"/>
              <p:cNvSpPr txBox="1">
                <a:spLocks noChangeArrowheads="1"/>
              </p:cNvSpPr>
              <p:nvPr/>
            </p:nvSpPr>
            <p:spPr bwMode="auto">
              <a:xfrm>
                <a:off x="1791" y="3381"/>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2</a:t>
                </a:r>
              </a:p>
            </p:txBody>
          </p:sp>
          <p:sp>
            <p:nvSpPr>
              <p:cNvPr id="11294" name="Text Box 93"/>
              <p:cNvSpPr txBox="1">
                <a:spLocks noChangeArrowheads="1"/>
              </p:cNvSpPr>
              <p:nvPr/>
            </p:nvSpPr>
            <p:spPr bwMode="auto">
              <a:xfrm>
                <a:off x="2064"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3</a:t>
                </a:r>
              </a:p>
            </p:txBody>
          </p:sp>
          <p:sp>
            <p:nvSpPr>
              <p:cNvPr id="11295" name="Text Box 94"/>
              <p:cNvSpPr txBox="1">
                <a:spLocks noChangeArrowheads="1"/>
              </p:cNvSpPr>
              <p:nvPr/>
            </p:nvSpPr>
            <p:spPr bwMode="auto">
              <a:xfrm>
                <a:off x="2352"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4</a:t>
                </a:r>
              </a:p>
            </p:txBody>
          </p:sp>
          <p:sp>
            <p:nvSpPr>
              <p:cNvPr id="11296" name="Text Box 95"/>
              <p:cNvSpPr txBox="1">
                <a:spLocks noChangeArrowheads="1"/>
              </p:cNvSpPr>
              <p:nvPr/>
            </p:nvSpPr>
            <p:spPr bwMode="auto">
              <a:xfrm>
                <a:off x="2655"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5</a:t>
                </a:r>
              </a:p>
            </p:txBody>
          </p:sp>
          <p:sp>
            <p:nvSpPr>
              <p:cNvPr id="11297" name="Text Box 96"/>
              <p:cNvSpPr txBox="1">
                <a:spLocks noChangeArrowheads="1"/>
              </p:cNvSpPr>
              <p:nvPr/>
            </p:nvSpPr>
            <p:spPr bwMode="auto">
              <a:xfrm>
                <a:off x="1263" y="3375"/>
                <a:ext cx="240" cy="239"/>
              </a:xfrm>
              <a:prstGeom prst="rect">
                <a:avLst/>
              </a:prstGeom>
              <a:noFill/>
              <a:ln w="12700">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0</a:t>
                </a:r>
              </a:p>
            </p:txBody>
          </p:sp>
        </p:grpSp>
      </p:grpSp>
      <p:sp>
        <p:nvSpPr>
          <p:cNvPr id="11283" name="Rectangle 97"/>
          <p:cNvSpPr>
            <a:spLocks noChangeArrowheads="1"/>
          </p:cNvSpPr>
          <p:nvPr/>
        </p:nvSpPr>
        <p:spPr bwMode="auto">
          <a:xfrm>
            <a:off x="457200" y="1752600"/>
            <a:ext cx="5867400" cy="579438"/>
          </a:xfrm>
          <a:prstGeom prst="rect">
            <a:avLst/>
          </a:prstGeom>
          <a:noFill/>
          <a:ln w="9525">
            <a:noFill/>
            <a:miter lim="800000"/>
            <a:headEnd/>
            <a:tailEnd/>
          </a:ln>
        </p:spPr>
        <p:txBody>
          <a:bodyPr anchor="ctr">
            <a:spAutoFit/>
          </a:bodyPr>
          <a:lstStyle/>
          <a:p>
            <a:r>
              <a:rPr lang="en-US" sz="3200" b="1" u="sng">
                <a:solidFill>
                  <a:srgbClr val="CC00FF"/>
                </a:solidFill>
                <a:latin typeface="Times New Roman" pitchFamily="18" charset="0"/>
              </a:rPr>
              <a:t>Bài 2</a:t>
            </a:r>
            <a:r>
              <a:rPr lang="en-US" sz="3200" u="sng">
                <a:solidFill>
                  <a:srgbClr val="CC00FF"/>
                </a:solidFill>
                <a:latin typeface="Times New Roman" pitchFamily="18" charset="0"/>
              </a:rPr>
              <a:t>:</a:t>
            </a:r>
            <a:r>
              <a:rPr lang="en-US" sz="3200" b="1">
                <a:latin typeface="Times New Roman" pitchFamily="18" charset="0"/>
              </a:rPr>
              <a:t> Em hãy vẽ hình tròn có:</a:t>
            </a:r>
          </a:p>
        </p:txBody>
      </p:sp>
      <p:sp>
        <p:nvSpPr>
          <p:cNvPr id="89186" name="Rectangle 98"/>
          <p:cNvSpPr>
            <a:spLocks noChangeArrowheads="1"/>
          </p:cNvSpPr>
          <p:nvPr/>
        </p:nvSpPr>
        <p:spPr bwMode="auto">
          <a:xfrm>
            <a:off x="0" y="2438400"/>
            <a:ext cx="4538663" cy="579438"/>
          </a:xfrm>
          <a:prstGeom prst="rect">
            <a:avLst/>
          </a:prstGeom>
          <a:noFill/>
          <a:ln w="9525">
            <a:noFill/>
            <a:miter lim="800000"/>
            <a:headEnd/>
            <a:tailEnd/>
          </a:ln>
        </p:spPr>
        <p:txBody>
          <a:bodyPr wrap="none" anchor="ctr">
            <a:spAutoFit/>
          </a:bodyPr>
          <a:lstStyle/>
          <a:p>
            <a:r>
              <a:rPr lang="en-US" sz="3200" b="1">
                <a:solidFill>
                  <a:srgbClr val="0000FF"/>
                </a:solidFill>
                <a:latin typeface="Times New Roman" pitchFamily="18" charset="0"/>
              </a:rPr>
              <a:t>a/ Tâm O bán kính 2 cm;</a:t>
            </a:r>
          </a:p>
        </p:txBody>
      </p:sp>
      <p:sp>
        <p:nvSpPr>
          <p:cNvPr id="89187" name="Rectangle 99"/>
          <p:cNvSpPr>
            <a:spLocks noChangeArrowheads="1"/>
          </p:cNvSpPr>
          <p:nvPr/>
        </p:nvSpPr>
        <p:spPr bwMode="auto">
          <a:xfrm>
            <a:off x="4773613" y="2514600"/>
            <a:ext cx="4370387" cy="579438"/>
          </a:xfrm>
          <a:prstGeom prst="rect">
            <a:avLst/>
          </a:prstGeom>
          <a:noFill/>
          <a:ln w="9525">
            <a:noFill/>
            <a:miter lim="800000"/>
            <a:headEnd/>
            <a:tailEnd/>
          </a:ln>
        </p:spPr>
        <p:txBody>
          <a:bodyPr wrap="none" anchor="ctr">
            <a:spAutoFit/>
          </a:bodyPr>
          <a:lstStyle/>
          <a:p>
            <a:r>
              <a:rPr lang="en-US" sz="3200" b="1">
                <a:solidFill>
                  <a:srgbClr val="0000FF"/>
                </a:solidFill>
                <a:latin typeface="Times New Roman" pitchFamily="18" charset="0"/>
              </a:rPr>
              <a:t>b/ Tâm I bán kính 3 cm.</a:t>
            </a:r>
          </a:p>
        </p:txBody>
      </p:sp>
      <p:sp>
        <p:nvSpPr>
          <p:cNvPr id="11287" name="Rectangle 46"/>
          <p:cNvSpPr>
            <a:spLocks noChangeArrowheads="1"/>
          </p:cNvSpPr>
          <p:nvPr/>
        </p:nvSpPr>
        <p:spPr bwMode="auto">
          <a:xfrm>
            <a:off x="17526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64"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65"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89186"/>
                                        </p:tgtEl>
                                        <p:attrNameLst>
                                          <p:attrName>style.visibility</p:attrName>
                                        </p:attrNameLst>
                                      </p:cBhvr>
                                      <p:to>
                                        <p:strVal val="visible"/>
                                      </p:to>
                                    </p:set>
                                    <p:anim calcmode="lin" valueType="num">
                                      <p:cBhvr>
                                        <p:cTn id="7" dur="500" fill="hold"/>
                                        <p:tgtEl>
                                          <p:spTgt spid="89186"/>
                                        </p:tgtEl>
                                        <p:attrNameLst>
                                          <p:attrName>ppt_w</p:attrName>
                                        </p:attrNameLst>
                                      </p:cBhvr>
                                      <p:tavLst>
                                        <p:tav tm="0">
                                          <p:val>
                                            <p:strVal val="#ppt_w*2.5"/>
                                          </p:val>
                                        </p:tav>
                                        <p:tav tm="100000">
                                          <p:val>
                                            <p:strVal val="#ppt_w"/>
                                          </p:val>
                                        </p:tav>
                                      </p:tavLst>
                                    </p:anim>
                                    <p:anim calcmode="lin" valueType="num">
                                      <p:cBhvr>
                                        <p:cTn id="8" dur="500" fill="hold"/>
                                        <p:tgtEl>
                                          <p:spTgt spid="89186"/>
                                        </p:tgtEl>
                                        <p:attrNameLst>
                                          <p:attrName>ppt_h</p:attrName>
                                        </p:attrNameLst>
                                      </p:cBhvr>
                                      <p:tavLst>
                                        <p:tav tm="0">
                                          <p:val>
                                            <p:strVal val="#ppt_h*0.01"/>
                                          </p:val>
                                        </p:tav>
                                        <p:tav tm="100000">
                                          <p:val>
                                            <p:strVal val="#ppt_h"/>
                                          </p:val>
                                        </p:tav>
                                      </p:tavLst>
                                    </p:anim>
                                    <p:anim calcmode="lin" valueType="num">
                                      <p:cBhvr>
                                        <p:cTn id="9" dur="500" fill="hold"/>
                                        <p:tgtEl>
                                          <p:spTgt spid="89186"/>
                                        </p:tgtEl>
                                        <p:attrNameLst>
                                          <p:attrName>ppt_x</p:attrName>
                                        </p:attrNameLst>
                                      </p:cBhvr>
                                      <p:tavLst>
                                        <p:tav tm="0">
                                          <p:val>
                                            <p:strVal val="#ppt_x"/>
                                          </p:val>
                                        </p:tav>
                                        <p:tav tm="100000">
                                          <p:val>
                                            <p:strVal val="#ppt_x"/>
                                          </p:val>
                                        </p:tav>
                                      </p:tavLst>
                                    </p:anim>
                                    <p:anim calcmode="lin" valueType="num">
                                      <p:cBhvr>
                                        <p:cTn id="10" dur="500" fill="hold"/>
                                        <p:tgtEl>
                                          <p:spTgt spid="89186"/>
                                        </p:tgtEl>
                                        <p:attrNameLst>
                                          <p:attrName>ppt_y</p:attrName>
                                        </p:attrNameLst>
                                      </p:cBhvr>
                                      <p:tavLst>
                                        <p:tav tm="0">
                                          <p:val>
                                            <p:strVal val="#ppt_h+1"/>
                                          </p:val>
                                        </p:tav>
                                        <p:tav tm="100000">
                                          <p:val>
                                            <p:strVal val="#ppt_y"/>
                                          </p:val>
                                        </p:tav>
                                      </p:tavLst>
                                    </p:anim>
                                    <p:animEffect transition="in" filter="fade">
                                      <p:cBhvr>
                                        <p:cTn id="11" dur="500"/>
                                        <p:tgtEl>
                                          <p:spTgt spid="891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89187"/>
                                        </p:tgtEl>
                                        <p:attrNameLst>
                                          <p:attrName>style.visibility</p:attrName>
                                        </p:attrNameLst>
                                      </p:cBhvr>
                                      <p:to>
                                        <p:strVal val="visible"/>
                                      </p:to>
                                    </p:set>
                                    <p:anim calcmode="lin" valueType="num">
                                      <p:cBhvr>
                                        <p:cTn id="16" dur="500" fill="hold"/>
                                        <p:tgtEl>
                                          <p:spTgt spid="89187"/>
                                        </p:tgtEl>
                                        <p:attrNameLst>
                                          <p:attrName>ppt_w</p:attrName>
                                        </p:attrNameLst>
                                      </p:cBhvr>
                                      <p:tavLst>
                                        <p:tav tm="0">
                                          <p:val>
                                            <p:strVal val="#ppt_w*2.5"/>
                                          </p:val>
                                        </p:tav>
                                        <p:tav tm="100000">
                                          <p:val>
                                            <p:strVal val="#ppt_w"/>
                                          </p:val>
                                        </p:tav>
                                      </p:tavLst>
                                    </p:anim>
                                    <p:anim calcmode="lin" valueType="num">
                                      <p:cBhvr>
                                        <p:cTn id="17" dur="500" fill="hold"/>
                                        <p:tgtEl>
                                          <p:spTgt spid="89187"/>
                                        </p:tgtEl>
                                        <p:attrNameLst>
                                          <p:attrName>ppt_h</p:attrName>
                                        </p:attrNameLst>
                                      </p:cBhvr>
                                      <p:tavLst>
                                        <p:tav tm="0">
                                          <p:val>
                                            <p:strVal val="#ppt_h*0.01"/>
                                          </p:val>
                                        </p:tav>
                                        <p:tav tm="100000">
                                          <p:val>
                                            <p:strVal val="#ppt_h"/>
                                          </p:val>
                                        </p:tav>
                                      </p:tavLst>
                                    </p:anim>
                                    <p:anim calcmode="lin" valueType="num">
                                      <p:cBhvr>
                                        <p:cTn id="18" dur="500" fill="hold"/>
                                        <p:tgtEl>
                                          <p:spTgt spid="89187"/>
                                        </p:tgtEl>
                                        <p:attrNameLst>
                                          <p:attrName>ppt_x</p:attrName>
                                        </p:attrNameLst>
                                      </p:cBhvr>
                                      <p:tavLst>
                                        <p:tav tm="0">
                                          <p:val>
                                            <p:strVal val="#ppt_x"/>
                                          </p:val>
                                        </p:tav>
                                        <p:tav tm="100000">
                                          <p:val>
                                            <p:strVal val="#ppt_x"/>
                                          </p:val>
                                        </p:tav>
                                      </p:tavLst>
                                    </p:anim>
                                    <p:anim calcmode="lin" valueType="num">
                                      <p:cBhvr>
                                        <p:cTn id="19" dur="500" fill="hold"/>
                                        <p:tgtEl>
                                          <p:spTgt spid="89187"/>
                                        </p:tgtEl>
                                        <p:attrNameLst>
                                          <p:attrName>ppt_y</p:attrName>
                                        </p:attrNameLst>
                                      </p:cBhvr>
                                      <p:tavLst>
                                        <p:tav tm="0">
                                          <p:val>
                                            <p:strVal val="#ppt_h+1"/>
                                          </p:val>
                                        </p:tav>
                                        <p:tav tm="100000">
                                          <p:val>
                                            <p:strVal val="#ppt_y"/>
                                          </p:val>
                                        </p:tav>
                                      </p:tavLst>
                                    </p:anim>
                                    <p:animEffect transition="in" filter="fade">
                                      <p:cBhvr>
                                        <p:cTn id="20" dur="500"/>
                                        <p:tgtEl>
                                          <p:spTgt spid="8918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par>
                                <p:cTn id="26" presetID="37"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anim calcmode="lin" valueType="num">
                                      <p:cBhvr>
                                        <p:cTn id="29" dur="500" fill="hold"/>
                                        <p:tgtEl>
                                          <p:spTgt spid="7"/>
                                        </p:tgtEl>
                                        <p:attrNameLst>
                                          <p:attrName>ppt_x</p:attrName>
                                        </p:attrNameLst>
                                      </p:cBhvr>
                                      <p:tavLst>
                                        <p:tav tm="0">
                                          <p:val>
                                            <p:strVal val="#ppt_x"/>
                                          </p:val>
                                        </p:tav>
                                        <p:tav tm="100000">
                                          <p:val>
                                            <p:strVal val="#ppt_x"/>
                                          </p:val>
                                        </p:tav>
                                      </p:tavLst>
                                    </p:anim>
                                    <p:anim calcmode="lin" valueType="num">
                                      <p:cBhvr>
                                        <p:cTn id="30" dur="450" decel="100000" fill="hold"/>
                                        <p:tgtEl>
                                          <p:spTgt spid="7"/>
                                        </p:tgtEl>
                                        <p:attrNameLst>
                                          <p:attrName>ppt_y</p:attrName>
                                        </p:attrNameLst>
                                      </p:cBhvr>
                                      <p:tavLst>
                                        <p:tav tm="0">
                                          <p:val>
                                            <p:strVal val="#ppt_y+1"/>
                                          </p:val>
                                        </p:tav>
                                        <p:tav tm="100000">
                                          <p:val>
                                            <p:strVal val="#ppt_y-.03"/>
                                          </p:val>
                                        </p:tav>
                                      </p:tavLst>
                                    </p:anim>
                                    <p:anim calcmode="lin" valueType="num">
                                      <p:cBhvr>
                                        <p:cTn id="31"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par>
                                <p:cTn id="32" presetID="20" presetClass="entr" presetSubtype="0" fill="hold" grpId="0" nodeType="withEffect">
                                  <p:stCondLst>
                                    <p:cond delay="0"/>
                                  </p:stCondLst>
                                  <p:childTnLst>
                                    <p:set>
                                      <p:cBhvr>
                                        <p:cTn id="33" dur="1" fill="hold">
                                          <p:stCondLst>
                                            <p:cond delay="0"/>
                                          </p:stCondLst>
                                        </p:cTn>
                                        <p:tgtEl>
                                          <p:spTgt spid="89116"/>
                                        </p:tgtEl>
                                        <p:attrNameLst>
                                          <p:attrName>style.visibility</p:attrName>
                                        </p:attrNameLst>
                                      </p:cBhvr>
                                      <p:to>
                                        <p:strVal val="visible"/>
                                      </p:to>
                                    </p:set>
                                    <p:animEffect transition="in" filter="wedge">
                                      <p:cBhvr>
                                        <p:cTn id="34" dur="500"/>
                                        <p:tgtEl>
                                          <p:spTgt spid="89116"/>
                                        </p:tgtEl>
                                      </p:cBhvr>
                                    </p:animEffect>
                                  </p:childTnLst>
                                </p:cTn>
                              </p:par>
                            </p:childTnLst>
                          </p:cTn>
                        </p:par>
                        <p:par>
                          <p:cTn id="35" fill="hold" nodeType="afterGroup">
                            <p:stCondLst>
                              <p:cond delay="500"/>
                            </p:stCondLst>
                            <p:childTnLst>
                              <p:par>
                                <p:cTn id="36" presetID="21" presetClass="entr" presetSubtype="1" fill="hold" nodeType="afterEffect">
                                  <p:stCondLst>
                                    <p:cond delay="0"/>
                                  </p:stCondLst>
                                  <p:childTnLst>
                                    <p:set>
                                      <p:cBhvr>
                                        <p:cTn id="37" dur="1" fill="hold">
                                          <p:stCondLst>
                                            <p:cond delay="0"/>
                                          </p:stCondLst>
                                        </p:cTn>
                                        <p:tgtEl>
                                          <p:spTgt spid="89094"/>
                                        </p:tgtEl>
                                        <p:attrNameLst>
                                          <p:attrName>style.visibility</p:attrName>
                                        </p:attrNameLst>
                                      </p:cBhvr>
                                      <p:to>
                                        <p:strVal val="visible"/>
                                      </p:to>
                                    </p:set>
                                    <p:animEffect transition="in" filter="wheel(1)">
                                      <p:cBhvr>
                                        <p:cTn id="38" dur="10000"/>
                                        <p:tgtEl>
                                          <p:spTgt spid="89094"/>
                                        </p:tgtEl>
                                      </p:cBhvr>
                                    </p:animEffect>
                                  </p:childTnLst>
                                </p:cTn>
                              </p:par>
                            </p:childTnLst>
                          </p:cTn>
                        </p:par>
                        <p:par>
                          <p:cTn id="39" fill="hold" nodeType="afterGroup">
                            <p:stCondLst>
                              <p:cond delay="10500"/>
                            </p:stCondLst>
                            <p:childTnLst>
                              <p:par>
                                <p:cTn id="40" presetID="18" presetClass="entr" presetSubtype="3" fill="hold" grpId="0" nodeType="afterEffect">
                                  <p:stCondLst>
                                    <p:cond delay="0"/>
                                  </p:stCondLst>
                                  <p:childTnLst>
                                    <p:set>
                                      <p:cBhvr>
                                        <p:cTn id="41" dur="1" fill="hold">
                                          <p:stCondLst>
                                            <p:cond delay="0"/>
                                          </p:stCondLst>
                                        </p:cTn>
                                        <p:tgtEl>
                                          <p:spTgt spid="89095"/>
                                        </p:tgtEl>
                                        <p:attrNameLst>
                                          <p:attrName>style.visibility</p:attrName>
                                        </p:attrNameLst>
                                      </p:cBhvr>
                                      <p:to>
                                        <p:strVal val="visible"/>
                                      </p:to>
                                    </p:set>
                                    <p:animEffect transition="in" filter="strips(upRight)">
                                      <p:cBhvr>
                                        <p:cTn id="42" dur="5000"/>
                                        <p:tgtEl>
                                          <p:spTgt spid="89095"/>
                                        </p:tgtEl>
                                      </p:cBhvr>
                                    </p:animEffect>
                                  </p:childTnLst>
                                </p:cTn>
                              </p:par>
                              <p:par>
                                <p:cTn id="43" presetID="20" presetClass="entr" presetSubtype="0" fill="hold" nodeType="withEffect">
                                  <p:stCondLst>
                                    <p:cond delay="0"/>
                                  </p:stCondLst>
                                  <p:childTnLst>
                                    <p:set>
                                      <p:cBhvr>
                                        <p:cTn id="44" dur="1" fill="hold">
                                          <p:stCondLst>
                                            <p:cond delay="0"/>
                                          </p:stCondLst>
                                        </p:cTn>
                                        <p:tgtEl>
                                          <p:spTgt spid="89096"/>
                                        </p:tgtEl>
                                        <p:attrNameLst>
                                          <p:attrName>style.visibility</p:attrName>
                                        </p:attrNameLst>
                                      </p:cBhvr>
                                      <p:to>
                                        <p:strVal val="visible"/>
                                      </p:to>
                                    </p:set>
                                    <p:animEffect transition="in" filter="wedge">
                                      <p:cBhvr>
                                        <p:cTn id="45" dur="5000"/>
                                        <p:tgtEl>
                                          <p:spTgt spid="89096"/>
                                        </p:tgtEl>
                                      </p:cBhvr>
                                    </p:animEffect>
                                  </p:childTnLst>
                                </p:cTn>
                              </p:par>
                              <p:par>
                                <p:cTn id="46" presetID="20" presetClass="entr" presetSubtype="0" fill="hold" nodeType="withEffect">
                                  <p:stCondLst>
                                    <p:cond delay="0"/>
                                  </p:stCondLst>
                                  <p:childTnLst>
                                    <p:set>
                                      <p:cBhvr>
                                        <p:cTn id="47" dur="1" fill="hold">
                                          <p:stCondLst>
                                            <p:cond delay="0"/>
                                          </p:stCondLst>
                                        </p:cTn>
                                        <p:tgtEl>
                                          <p:spTgt spid="89117"/>
                                        </p:tgtEl>
                                        <p:attrNameLst>
                                          <p:attrName>style.visibility</p:attrName>
                                        </p:attrNameLst>
                                      </p:cBhvr>
                                      <p:to>
                                        <p:strVal val="visible"/>
                                      </p:to>
                                    </p:set>
                                    <p:animEffect transition="in" filter="wedge">
                                      <p:cBhvr>
                                        <p:cTn id="48" dur="500"/>
                                        <p:tgtEl>
                                          <p:spTgt spid="8911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box(in)">
                                      <p:cBhvr>
                                        <p:cTn id="53" dur="500"/>
                                        <p:tgtEl>
                                          <p:spTgt spid="2"/>
                                        </p:tgtEl>
                                      </p:cBhvr>
                                    </p:animEffect>
                                  </p:childTnLst>
                                </p:cTn>
                              </p:par>
                              <p:par>
                                <p:cTn id="54" presetID="37" presetClass="entr" presetSubtype="0" fill="hold" nodeType="with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900" decel="100000" fill="hold"/>
                                        <p:tgtEl>
                                          <p:spTgt spid="6"/>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60" presetID="20" presetClass="entr" presetSubtype="0" fill="hold" nodeType="withEffect">
                                  <p:stCondLst>
                                    <p:cond delay="0"/>
                                  </p:stCondLst>
                                  <p:childTnLst>
                                    <p:set>
                                      <p:cBhvr>
                                        <p:cTn id="61" dur="1" fill="hold">
                                          <p:stCondLst>
                                            <p:cond delay="0"/>
                                          </p:stCondLst>
                                        </p:cTn>
                                        <p:tgtEl>
                                          <p:spTgt spid="89135"/>
                                        </p:tgtEl>
                                        <p:attrNameLst>
                                          <p:attrName>style.visibility</p:attrName>
                                        </p:attrNameLst>
                                      </p:cBhvr>
                                      <p:to>
                                        <p:strVal val="visible"/>
                                      </p:to>
                                    </p:set>
                                    <p:animEffect transition="in" filter="wedge">
                                      <p:cBhvr>
                                        <p:cTn id="62" dur="500"/>
                                        <p:tgtEl>
                                          <p:spTgt spid="89135"/>
                                        </p:tgtEl>
                                      </p:cBhvr>
                                    </p:animEffect>
                                  </p:childTnLst>
                                </p:cTn>
                              </p:par>
                              <p:par>
                                <p:cTn id="63" presetID="21" presetClass="entr" presetSubtype="1" fill="hold" nodeType="withEffect">
                                  <p:stCondLst>
                                    <p:cond delay="0"/>
                                  </p:stCondLst>
                                  <p:childTnLst>
                                    <p:set>
                                      <p:cBhvr>
                                        <p:cTn id="64" dur="1" fill="hold">
                                          <p:stCondLst>
                                            <p:cond delay="0"/>
                                          </p:stCondLst>
                                        </p:cTn>
                                        <p:tgtEl>
                                          <p:spTgt spid="89097"/>
                                        </p:tgtEl>
                                        <p:attrNameLst>
                                          <p:attrName>style.visibility</p:attrName>
                                        </p:attrNameLst>
                                      </p:cBhvr>
                                      <p:to>
                                        <p:strVal val="visible"/>
                                      </p:to>
                                    </p:set>
                                    <p:animEffect transition="in" filter="wheel(1)">
                                      <p:cBhvr>
                                        <p:cTn id="65" dur="10000"/>
                                        <p:tgtEl>
                                          <p:spTgt spid="89097"/>
                                        </p:tgtEl>
                                      </p:cBhvr>
                                    </p:animEffect>
                                  </p:childTnLst>
                                </p:cTn>
                              </p:par>
                            </p:childTnLst>
                          </p:cTn>
                        </p:par>
                        <p:par>
                          <p:cTn id="66" fill="hold" nodeType="afterGroup">
                            <p:stCondLst>
                              <p:cond delay="10000"/>
                            </p:stCondLst>
                            <p:childTnLst>
                              <p:par>
                                <p:cTn id="67" presetID="18" presetClass="entr" presetSubtype="3" fill="hold" grpId="0" nodeType="afterEffect">
                                  <p:stCondLst>
                                    <p:cond delay="0"/>
                                  </p:stCondLst>
                                  <p:childTnLst>
                                    <p:set>
                                      <p:cBhvr>
                                        <p:cTn id="68" dur="1" fill="hold">
                                          <p:stCondLst>
                                            <p:cond delay="0"/>
                                          </p:stCondLst>
                                        </p:cTn>
                                        <p:tgtEl>
                                          <p:spTgt spid="89115"/>
                                        </p:tgtEl>
                                        <p:attrNameLst>
                                          <p:attrName>style.visibility</p:attrName>
                                        </p:attrNameLst>
                                      </p:cBhvr>
                                      <p:to>
                                        <p:strVal val="visible"/>
                                      </p:to>
                                    </p:set>
                                    <p:animEffect transition="in" filter="strips(upRight)">
                                      <p:cBhvr>
                                        <p:cTn id="69" dur="5000"/>
                                        <p:tgtEl>
                                          <p:spTgt spid="89115"/>
                                        </p:tgtEl>
                                      </p:cBhvr>
                                    </p:animEffect>
                                  </p:childTnLst>
                                </p:cTn>
                              </p:par>
                              <p:par>
                                <p:cTn id="70" presetID="20" presetClass="entr" presetSubtype="0" fill="hold" grpId="0" nodeType="withEffect">
                                  <p:stCondLst>
                                    <p:cond delay="0"/>
                                  </p:stCondLst>
                                  <p:childTnLst>
                                    <p:set>
                                      <p:cBhvr>
                                        <p:cTn id="71" dur="1" fill="hold">
                                          <p:stCondLst>
                                            <p:cond delay="0"/>
                                          </p:stCondLst>
                                        </p:cTn>
                                        <p:tgtEl>
                                          <p:spTgt spid="89118"/>
                                        </p:tgtEl>
                                        <p:attrNameLst>
                                          <p:attrName>style.visibility</p:attrName>
                                        </p:attrNameLst>
                                      </p:cBhvr>
                                      <p:to>
                                        <p:strVal val="visible"/>
                                      </p:to>
                                    </p:set>
                                    <p:animEffect transition="in" filter="wedge">
                                      <p:cBhvr>
                                        <p:cTn id="72" dur="2000"/>
                                        <p:tgtEl>
                                          <p:spTgt spid="89118"/>
                                        </p:tgtEl>
                                      </p:cBhvr>
                                    </p:animEffect>
                                  </p:childTnLst>
                                </p:cTn>
                              </p:par>
                              <p:par>
                                <p:cTn id="73" presetID="20" presetClass="entr" presetSubtype="0" fill="hold" grpId="0" nodeType="withEffect">
                                  <p:stCondLst>
                                    <p:cond delay="0"/>
                                  </p:stCondLst>
                                  <p:childTnLst>
                                    <p:set>
                                      <p:cBhvr>
                                        <p:cTn id="74" dur="1" fill="hold">
                                          <p:stCondLst>
                                            <p:cond delay="0"/>
                                          </p:stCondLst>
                                        </p:cTn>
                                        <p:tgtEl>
                                          <p:spTgt spid="89114"/>
                                        </p:tgtEl>
                                        <p:attrNameLst>
                                          <p:attrName>style.visibility</p:attrName>
                                        </p:attrNameLst>
                                      </p:cBhvr>
                                      <p:to>
                                        <p:strVal val="visible"/>
                                      </p:to>
                                    </p:set>
                                    <p:animEffect transition="in" filter="wedge">
                                      <p:cBhvr>
                                        <p:cTn id="75" dur="5000"/>
                                        <p:tgtEl>
                                          <p:spTgt spid="89114"/>
                                        </p:tgtEl>
                                      </p:cBhvr>
                                    </p:animEffect>
                                  </p:childTnLst>
                                </p:cTn>
                              </p:par>
                            </p:childTnLst>
                          </p:cTn>
                        </p:par>
                        <p:par>
                          <p:cTn id="76" fill="hold" nodeType="afterGroup">
                            <p:stCondLst>
                              <p:cond delay="15000"/>
                            </p:stCondLst>
                            <p:childTnLst>
                              <p:par>
                                <p:cTn id="77" presetID="21" presetClass="entr" presetSubtype="1" fill="hold" nodeType="afterEffect">
                                  <p:stCondLst>
                                    <p:cond delay="0"/>
                                  </p:stCondLst>
                                  <p:childTnLst>
                                    <p:set>
                                      <p:cBhvr>
                                        <p:cTn id="78" dur="1" fill="hold">
                                          <p:stCondLst>
                                            <p:cond delay="0"/>
                                          </p:stCondLst>
                                        </p:cTn>
                                        <p:tgtEl>
                                          <p:spTgt spid="89165"/>
                                        </p:tgtEl>
                                        <p:attrNameLst>
                                          <p:attrName>style.visibility</p:attrName>
                                        </p:attrNameLst>
                                      </p:cBhvr>
                                      <p:to>
                                        <p:strVal val="visible"/>
                                      </p:to>
                                    </p:set>
                                    <p:animEffect transition="in" filter="wheel(1)">
                                      <p:cBhvr>
                                        <p:cTn id="79" dur="10000"/>
                                        <p:tgtEl>
                                          <p:spTgt spid="8916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89165"/>
                                        </p:tgtEl>
                                        <p:attrNameLst>
                                          <p:attrName>style.visibility</p:attrName>
                                        </p:attrNameLst>
                                      </p:cBhvr>
                                      <p:to>
                                        <p:strVal val="visible"/>
                                      </p:to>
                                    </p:set>
                                    <p:animEffect transition="in" filter="blinds(horizontal)">
                                      <p:cBhvr>
                                        <p:cTn id="84" dur="500"/>
                                        <p:tgtEl>
                                          <p:spTgt spid="8916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5" repeatCount="3000" fill="hold" display="0">
                  <p:stCondLst>
                    <p:cond delay="indefinite"/>
                  </p:stCondLst>
                  <p:endCondLst>
                    <p:cond evt="onPrev" delay="0">
                      <p:tgtEl>
                        <p:sldTgt/>
                      </p:tgtEl>
                    </p:cond>
                    <p:cond evt="onStopAudio" delay="0">
                      <p:tgtEl>
                        <p:sldTgt/>
                      </p:tgtEl>
                    </p:cond>
                  </p:endCondLst>
                </p:cTn>
                <p:tgtEl>
                  <p:spTgt spid="89093"/>
                </p:tgtEl>
              </p:cMediaNode>
            </p:audio>
          </p:childTnLst>
        </p:cTn>
      </p:par>
    </p:tnLst>
    <p:bldLst>
      <p:bldP spid="89095" grpId="0" animBg="1"/>
      <p:bldP spid="89114" grpId="0"/>
      <p:bldP spid="89115" grpId="0" animBg="1"/>
      <p:bldP spid="89118" grpId="0"/>
      <p:bldP spid="89165" grpId="0" animBg="1"/>
      <p:bldP spid="89186" grpId="0"/>
      <p:bldP spid="891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2262838"/>
            <a:ext cx="9144000" cy="523220"/>
          </a:xfrm>
          <a:prstGeom prst="rect">
            <a:avLst/>
          </a:prstGeom>
          <a:noFill/>
          <a:ln w="76200">
            <a:solidFill>
              <a:schemeClr val="bg1"/>
            </a:solidFill>
            <a:miter lim="800000"/>
            <a:headEnd/>
            <a:tailEnd/>
          </a:ln>
        </p:spPr>
        <p:txBody>
          <a:bodyPr>
            <a:spAutoFit/>
          </a:bodyPr>
          <a:lstStyle/>
          <a:p>
            <a:pPr>
              <a:spcBef>
                <a:spcPct val="50000"/>
              </a:spcBef>
            </a:pPr>
            <a:r>
              <a:rPr lang="en-US" sz="2800" b="1" smtClean="0">
                <a:solidFill>
                  <a:srgbClr val="030201"/>
                </a:solidFill>
                <a:latin typeface="Times New Roman" pitchFamily="18" charset="0"/>
                <a:cs typeface="Times New Roman" pitchFamily="18" charset="0"/>
              </a:rPr>
              <a:t>a. Vẽ bán kính OM, đường kính CD trong hình tròn sau:</a:t>
            </a:r>
            <a:endParaRPr lang="en-US" sz="2800" b="1">
              <a:solidFill>
                <a:srgbClr val="030201"/>
              </a:solidFill>
              <a:latin typeface="Times New Roman" pitchFamily="18" charset="0"/>
              <a:cs typeface="Times New Roman" pitchFamily="18" charset="0"/>
            </a:endParaRPr>
          </a:p>
        </p:txBody>
      </p:sp>
      <p:sp>
        <p:nvSpPr>
          <p:cNvPr id="12291" name="Text Box 3"/>
          <p:cNvSpPr txBox="1">
            <a:spLocks noChangeArrowheads="1"/>
          </p:cNvSpPr>
          <p:nvPr/>
        </p:nvSpPr>
        <p:spPr bwMode="auto">
          <a:xfrm>
            <a:off x="3429000" y="3352800"/>
            <a:ext cx="5715000" cy="3108543"/>
          </a:xfrm>
          <a:prstGeom prst="rect">
            <a:avLst/>
          </a:prstGeom>
          <a:noFill/>
          <a:ln w="76200">
            <a:solidFill>
              <a:schemeClr val="bg1"/>
            </a:solidFill>
            <a:miter lim="800000"/>
            <a:headEnd/>
            <a:tailEnd/>
          </a:ln>
        </p:spPr>
        <p:txBody>
          <a:bodyPr>
            <a:spAutoFit/>
          </a:bodyPr>
          <a:lstStyle/>
          <a:p>
            <a:pPr marL="342900" indent="-342900">
              <a:spcBef>
                <a:spcPct val="50000"/>
              </a:spcBef>
              <a:buFontTx/>
              <a:buChar char="-"/>
            </a:pPr>
            <a:r>
              <a:rPr lang="en-US" sz="2800" b="1" smtClean="0">
                <a:solidFill>
                  <a:srgbClr val="030201"/>
                </a:solidFill>
                <a:latin typeface="Times New Roman" pitchFamily="18" charset="0"/>
                <a:cs typeface="Times New Roman" pitchFamily="18" charset="0"/>
              </a:rPr>
              <a:t>Độ dài đoạn thẳng OC </a:t>
            </a:r>
            <a:r>
              <a:rPr lang="en-US" sz="2800" b="1" i="1" smtClean="0">
                <a:solidFill>
                  <a:srgbClr val="030201"/>
                </a:solidFill>
                <a:latin typeface="Times New Roman" pitchFamily="18" charset="0"/>
                <a:cs typeface="Times New Roman" pitchFamily="18" charset="0"/>
              </a:rPr>
              <a:t>dài hơn </a:t>
            </a:r>
            <a:r>
              <a:rPr lang="en-US" sz="2800" b="1" smtClean="0">
                <a:solidFill>
                  <a:srgbClr val="030201"/>
                </a:solidFill>
                <a:latin typeface="Times New Roman" pitchFamily="18" charset="0"/>
                <a:cs typeface="Times New Roman" pitchFamily="18" charset="0"/>
              </a:rPr>
              <a:t>độ dài đoạn thẳng OD.</a:t>
            </a:r>
          </a:p>
          <a:p>
            <a:pPr marL="342900" indent="-342900">
              <a:spcBef>
                <a:spcPct val="50000"/>
              </a:spcBef>
              <a:buFontTx/>
              <a:buChar char="-"/>
            </a:pPr>
            <a:r>
              <a:rPr lang="en-US" sz="2800" b="1" smtClean="0">
                <a:solidFill>
                  <a:srgbClr val="030201"/>
                </a:solidFill>
                <a:latin typeface="Times New Roman" pitchFamily="18" charset="0"/>
                <a:cs typeface="Times New Roman" pitchFamily="18" charset="0"/>
              </a:rPr>
              <a:t>Độ dài đoạn thẳng OC </a:t>
            </a:r>
            <a:r>
              <a:rPr lang="en-US" sz="2800" b="1" i="1" smtClean="0">
                <a:solidFill>
                  <a:srgbClr val="030201"/>
                </a:solidFill>
                <a:latin typeface="Times New Roman" pitchFamily="18" charset="0"/>
                <a:cs typeface="Times New Roman" pitchFamily="18" charset="0"/>
              </a:rPr>
              <a:t>ngắn hơn </a:t>
            </a:r>
            <a:r>
              <a:rPr lang="en-US" sz="2800" b="1" smtClean="0">
                <a:solidFill>
                  <a:srgbClr val="030201"/>
                </a:solidFill>
                <a:latin typeface="Times New Roman" pitchFamily="18" charset="0"/>
                <a:cs typeface="Times New Roman" pitchFamily="18" charset="0"/>
              </a:rPr>
              <a:t>độ dài đoạn thẳng OM.</a:t>
            </a:r>
          </a:p>
          <a:p>
            <a:pPr marL="342900" indent="-342900">
              <a:spcBef>
                <a:spcPct val="50000"/>
              </a:spcBef>
              <a:buFontTx/>
              <a:buChar char="-"/>
            </a:pPr>
            <a:r>
              <a:rPr lang="en-US" sz="2800" b="1" smtClean="0">
                <a:solidFill>
                  <a:srgbClr val="030201"/>
                </a:solidFill>
                <a:latin typeface="Times New Roman" pitchFamily="18" charset="0"/>
                <a:cs typeface="Times New Roman" pitchFamily="18" charset="0"/>
              </a:rPr>
              <a:t>Độ dài đoạn thẳng OC </a:t>
            </a:r>
            <a:r>
              <a:rPr lang="en-US" sz="2800" b="1" i="1" smtClean="0">
                <a:solidFill>
                  <a:srgbClr val="030201"/>
                </a:solidFill>
                <a:latin typeface="Times New Roman" pitchFamily="18" charset="0"/>
                <a:cs typeface="Times New Roman" pitchFamily="18" charset="0"/>
              </a:rPr>
              <a:t>bằng một phần hai </a:t>
            </a:r>
            <a:r>
              <a:rPr lang="en-US" sz="2800" b="1" smtClean="0">
                <a:solidFill>
                  <a:srgbClr val="030201"/>
                </a:solidFill>
                <a:latin typeface="Times New Roman" pitchFamily="18" charset="0"/>
                <a:cs typeface="Times New Roman" pitchFamily="18" charset="0"/>
              </a:rPr>
              <a:t>độ dài đoạn thẳng CD.</a:t>
            </a:r>
            <a:endParaRPr lang="en-US" sz="2800" b="1">
              <a:solidFill>
                <a:srgbClr val="030201"/>
              </a:solidFill>
              <a:latin typeface="Times New Roman" pitchFamily="18" charset="0"/>
              <a:cs typeface="Times New Roman" pitchFamily="18" charset="0"/>
            </a:endParaRPr>
          </a:p>
        </p:txBody>
      </p:sp>
      <p:sp>
        <p:nvSpPr>
          <p:cNvPr id="12292" name="Oval 4"/>
          <p:cNvSpPr>
            <a:spLocks noChangeArrowheads="1"/>
          </p:cNvSpPr>
          <p:nvPr/>
        </p:nvSpPr>
        <p:spPr bwMode="auto">
          <a:xfrm>
            <a:off x="228600" y="3581400"/>
            <a:ext cx="2971800" cy="2895600"/>
          </a:xfrm>
          <a:prstGeom prst="ellipse">
            <a:avLst/>
          </a:prstGeom>
          <a:noFill/>
          <a:ln w="38100">
            <a:solidFill>
              <a:srgbClr val="FF0066"/>
            </a:solidFill>
            <a:round/>
            <a:headEnd/>
            <a:tailEnd/>
          </a:ln>
        </p:spPr>
        <p:txBody>
          <a:bodyPr wrap="none" anchor="ctr"/>
          <a:lstStyle/>
          <a:p>
            <a:pPr algn="ctr"/>
            <a:endParaRPr lang="vi-VN" sz="3200">
              <a:solidFill>
                <a:srgbClr val="FF0066"/>
              </a:solidFill>
              <a:latin typeface="Times New Roman" pitchFamily="18" charset="0"/>
              <a:cs typeface="Times New Roman" pitchFamily="18" charset="0"/>
            </a:endParaRPr>
          </a:p>
        </p:txBody>
      </p:sp>
      <p:sp>
        <p:nvSpPr>
          <p:cNvPr id="12293" name="Text Box 5"/>
          <p:cNvSpPr txBox="1">
            <a:spLocks noChangeArrowheads="1"/>
          </p:cNvSpPr>
          <p:nvPr/>
        </p:nvSpPr>
        <p:spPr bwMode="auto">
          <a:xfrm>
            <a:off x="1447800" y="4953000"/>
            <a:ext cx="463588" cy="523220"/>
          </a:xfrm>
          <a:prstGeom prst="rect">
            <a:avLst/>
          </a:prstGeom>
          <a:noFill/>
          <a:ln w="9525">
            <a:noFill/>
            <a:miter lim="800000"/>
            <a:headEnd/>
            <a:tailEnd/>
          </a:ln>
        </p:spPr>
        <p:txBody>
          <a:bodyPr wrap="none">
            <a:spAutoFit/>
          </a:bodyPr>
          <a:lstStyle/>
          <a:p>
            <a:r>
              <a:rPr lang="en-US" sz="2800" b="1">
                <a:solidFill>
                  <a:srgbClr val="FF0066"/>
                </a:solidFill>
                <a:latin typeface="Times New Roman" pitchFamily="18" charset="0"/>
                <a:cs typeface="Times New Roman" pitchFamily="18" charset="0"/>
              </a:rPr>
              <a:t>O</a:t>
            </a:r>
          </a:p>
        </p:txBody>
      </p:sp>
      <p:sp>
        <p:nvSpPr>
          <p:cNvPr id="12294" name="Text Box 17"/>
          <p:cNvSpPr txBox="1">
            <a:spLocks noChangeArrowheads="1"/>
          </p:cNvSpPr>
          <p:nvPr/>
        </p:nvSpPr>
        <p:spPr bwMode="auto">
          <a:xfrm>
            <a:off x="1495425" y="4138613"/>
            <a:ext cx="685800" cy="1189037"/>
          </a:xfrm>
          <a:prstGeom prst="rect">
            <a:avLst/>
          </a:prstGeom>
          <a:noFill/>
          <a:ln w="9525">
            <a:noFill/>
            <a:miter lim="800000"/>
            <a:headEnd/>
            <a:tailEnd/>
          </a:ln>
        </p:spPr>
        <p:txBody>
          <a:bodyPr>
            <a:spAutoFit/>
          </a:bodyPr>
          <a:lstStyle/>
          <a:p>
            <a:pPr>
              <a:spcBef>
                <a:spcPct val="50000"/>
              </a:spcBef>
            </a:pPr>
            <a:r>
              <a:rPr lang="en-US" sz="7200">
                <a:solidFill>
                  <a:srgbClr val="FF0066"/>
                </a:solidFill>
                <a:latin typeface="Times New Roman" pitchFamily="18" charset="0"/>
                <a:cs typeface="Times New Roman" pitchFamily="18" charset="0"/>
              </a:rPr>
              <a:t>.</a:t>
            </a:r>
          </a:p>
        </p:txBody>
      </p:sp>
      <p:sp>
        <p:nvSpPr>
          <p:cNvPr id="12295" name="Rectangle 18"/>
          <p:cNvSpPr>
            <a:spLocks noChangeArrowheads="1"/>
          </p:cNvSpPr>
          <p:nvPr/>
        </p:nvSpPr>
        <p:spPr bwMode="auto">
          <a:xfrm>
            <a:off x="3633814" y="2928934"/>
            <a:ext cx="4724400" cy="457200"/>
          </a:xfrm>
          <a:prstGeom prst="rect">
            <a:avLst/>
          </a:prstGeom>
          <a:noFill/>
          <a:ln w="9525">
            <a:solidFill>
              <a:schemeClr val="bg1"/>
            </a:solidFill>
            <a:miter lim="800000"/>
            <a:headEnd/>
            <a:tailEnd/>
          </a:ln>
        </p:spPr>
        <p:txBody>
          <a:bodyPr wrap="none" anchor="ctr"/>
          <a:lstStyle/>
          <a:p>
            <a:pPr algn="ctr">
              <a:spcBef>
                <a:spcPct val="50000"/>
              </a:spcBef>
            </a:pPr>
            <a:r>
              <a:rPr lang="en-US" sz="2800" b="1">
                <a:solidFill>
                  <a:srgbClr val="030201"/>
                </a:solidFill>
                <a:latin typeface="Times New Roman" pitchFamily="18" charset="0"/>
                <a:cs typeface="Times New Roman" pitchFamily="18" charset="0"/>
              </a:rPr>
              <a:t>b. Câu nào đúng câu nào </a:t>
            </a:r>
            <a:r>
              <a:rPr lang="en-US" sz="2800" b="1">
                <a:solidFill>
                  <a:srgbClr val="030201"/>
                </a:solidFill>
                <a:latin typeface="Times New Roman" pitchFamily="18" charset="0"/>
                <a:cs typeface="Times New Roman" pitchFamily="18" charset="0"/>
              </a:rPr>
              <a:t>sai</a:t>
            </a:r>
            <a:r>
              <a:rPr lang="en-US" sz="2800" b="1" smtClean="0">
                <a:solidFill>
                  <a:srgbClr val="030201"/>
                </a:solidFill>
                <a:latin typeface="Times New Roman" pitchFamily="18" charset="0"/>
                <a:cs typeface="Times New Roman" pitchFamily="18" charset="0"/>
              </a:rPr>
              <a:t>?</a:t>
            </a:r>
            <a:endParaRPr lang="en-US" sz="2800" b="1">
              <a:solidFill>
                <a:srgbClr val="030201"/>
              </a:solidFill>
              <a:latin typeface="Times New Roman" pitchFamily="18" charset="0"/>
              <a:cs typeface="Times New Roman" pitchFamily="18" charset="0"/>
            </a:endParaRPr>
          </a:p>
        </p:txBody>
      </p:sp>
      <p:sp>
        <p:nvSpPr>
          <p:cNvPr id="12296" name="Text Box 22"/>
          <p:cNvSpPr txBox="1">
            <a:spLocks noChangeArrowheads="1"/>
          </p:cNvSpPr>
          <p:nvPr/>
        </p:nvSpPr>
        <p:spPr bwMode="auto">
          <a:xfrm>
            <a:off x="228600" y="1676400"/>
            <a:ext cx="1371600" cy="641350"/>
          </a:xfrm>
          <a:prstGeom prst="rect">
            <a:avLst/>
          </a:prstGeom>
          <a:noFill/>
          <a:ln w="9525">
            <a:noFill/>
            <a:miter lim="800000"/>
            <a:headEnd/>
            <a:tailEnd/>
          </a:ln>
        </p:spPr>
        <p:txBody>
          <a:bodyPr>
            <a:spAutoFit/>
          </a:bodyPr>
          <a:lstStyle/>
          <a:p>
            <a:pPr>
              <a:spcBef>
                <a:spcPct val="50000"/>
              </a:spcBef>
            </a:pPr>
            <a:r>
              <a:rPr lang="en-US" sz="3600" b="1" u="sng">
                <a:solidFill>
                  <a:srgbClr val="CC00FF"/>
                </a:solidFill>
                <a:latin typeface="Times New Roman" pitchFamily="18" charset="0"/>
                <a:cs typeface="Times New Roman" pitchFamily="18" charset="0"/>
              </a:rPr>
              <a:t>Bài 3:</a:t>
            </a:r>
            <a:endParaRPr lang="en-US" sz="3600" b="1">
              <a:solidFill>
                <a:srgbClr val="000000"/>
              </a:solidFill>
              <a:latin typeface="Times New Roman" pitchFamily="18" charset="0"/>
              <a:cs typeface="Times New Roman" pitchFamily="18" charset="0"/>
            </a:endParaRPr>
          </a:p>
        </p:txBody>
      </p:sp>
      <p:sp>
        <p:nvSpPr>
          <p:cNvPr id="12298" name="Rectangle 46"/>
          <p:cNvSpPr>
            <a:spLocks noChangeArrowheads="1"/>
          </p:cNvSpPr>
          <p:nvPr/>
        </p:nvSpPr>
        <p:spPr bwMode="auto">
          <a:xfrm>
            <a:off x="17526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13"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14" name="Text Box 5"/>
          <p:cNvSpPr txBox="1">
            <a:spLocks noChangeArrowheads="1"/>
          </p:cNvSpPr>
          <p:nvPr/>
        </p:nvSpPr>
        <p:spPr>
          <a:xfrm>
            <a:off x="247680" y="1071546"/>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32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ransition advClick="0">
    <p:sndAc>
      <p:stSnd>
        <p:snd r:embed="rId2" name="Tieng chim.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228600" y="1905000"/>
            <a:ext cx="9144000" cy="523220"/>
          </a:xfrm>
          <a:prstGeom prst="rect">
            <a:avLst/>
          </a:prstGeom>
          <a:noFill/>
          <a:ln w="76200">
            <a:solidFill>
              <a:schemeClr val="bg1"/>
            </a:solidFill>
            <a:miter lim="800000"/>
            <a:headEnd/>
            <a:tailEnd/>
          </a:ln>
        </p:spPr>
        <p:txBody>
          <a:bodyPr>
            <a:spAutoFit/>
          </a:bodyPr>
          <a:lstStyle/>
          <a:p>
            <a:pPr>
              <a:spcBef>
                <a:spcPct val="50000"/>
              </a:spcBef>
            </a:pPr>
            <a:r>
              <a:rPr lang="en-US" sz="2800" b="1" smtClean="0">
                <a:solidFill>
                  <a:srgbClr val="030201"/>
                </a:solidFill>
                <a:latin typeface="Times New Roman" pitchFamily="18" charset="0"/>
                <a:cs typeface="Times New Roman" pitchFamily="18" charset="0"/>
              </a:rPr>
              <a:t>a</a:t>
            </a:r>
            <a:r>
              <a:rPr lang="en-US" sz="2800" b="1" smtClean="0">
                <a:solidFill>
                  <a:srgbClr val="030201"/>
                </a:solidFill>
                <a:latin typeface="Times New Roman" pitchFamily="18" charset="0"/>
                <a:cs typeface="Times New Roman" pitchFamily="18" charset="0"/>
              </a:rPr>
              <a:t>. Vẽ bán kính OM, đường kính CD trong hình tròn sau:</a:t>
            </a:r>
            <a:endParaRPr lang="en-US" sz="2800" b="1">
              <a:solidFill>
                <a:srgbClr val="030201"/>
              </a:solidFill>
              <a:latin typeface="Times New Roman" pitchFamily="18" charset="0"/>
              <a:cs typeface="Times New Roman" pitchFamily="18" charset="0"/>
            </a:endParaRPr>
          </a:p>
        </p:txBody>
      </p:sp>
      <p:sp>
        <p:nvSpPr>
          <p:cNvPr id="90117" name="Text Box 5"/>
          <p:cNvSpPr txBox="1">
            <a:spLocks noChangeArrowheads="1"/>
          </p:cNvSpPr>
          <p:nvPr/>
        </p:nvSpPr>
        <p:spPr bwMode="auto">
          <a:xfrm>
            <a:off x="3957670" y="2895600"/>
            <a:ext cx="5257800" cy="3539430"/>
          </a:xfrm>
          <a:prstGeom prst="rect">
            <a:avLst/>
          </a:prstGeom>
          <a:noFill/>
          <a:ln w="76200">
            <a:solidFill>
              <a:schemeClr val="bg1"/>
            </a:solidFill>
            <a:miter lim="800000"/>
            <a:headEnd/>
            <a:tailEnd/>
          </a:ln>
        </p:spPr>
        <p:txBody>
          <a:bodyPr>
            <a:spAutoFit/>
          </a:bodyPr>
          <a:lstStyle/>
          <a:p>
            <a:pPr marL="342900" indent="-342900">
              <a:spcBef>
                <a:spcPct val="50000"/>
              </a:spcBef>
            </a:pPr>
            <a:r>
              <a:rPr lang="en-US" sz="2800" b="1">
                <a:solidFill>
                  <a:srgbClr val="030201"/>
                </a:solidFill>
                <a:latin typeface="Times New Roman" pitchFamily="18" charset="0"/>
                <a:cs typeface="Times New Roman" pitchFamily="18" charset="0"/>
              </a:rPr>
              <a:t>- </a:t>
            </a:r>
            <a:r>
              <a:rPr lang="en-US" sz="2800" b="1" smtClean="0">
                <a:solidFill>
                  <a:srgbClr val="030201"/>
                </a:solidFill>
                <a:latin typeface="Times New Roman" pitchFamily="18" charset="0"/>
                <a:cs typeface="Times New Roman" pitchFamily="18" charset="0"/>
              </a:rPr>
              <a:t>Độ dài đoạn thẳng OC </a:t>
            </a:r>
            <a:r>
              <a:rPr lang="en-US" sz="2800" b="1" i="1" smtClean="0">
                <a:solidFill>
                  <a:srgbClr val="030201"/>
                </a:solidFill>
                <a:latin typeface="Times New Roman" pitchFamily="18" charset="0"/>
                <a:cs typeface="Times New Roman" pitchFamily="18" charset="0"/>
              </a:rPr>
              <a:t>dài hơn </a:t>
            </a:r>
            <a:r>
              <a:rPr lang="en-US" sz="2800" b="1" smtClean="0">
                <a:solidFill>
                  <a:srgbClr val="030201"/>
                </a:solidFill>
                <a:latin typeface="Times New Roman" pitchFamily="18" charset="0"/>
                <a:cs typeface="Times New Roman" pitchFamily="18" charset="0"/>
              </a:rPr>
              <a:t>độ dài đoạn thẳng OD.</a:t>
            </a:r>
          </a:p>
          <a:p>
            <a:pPr marL="342900" indent="-342900">
              <a:spcBef>
                <a:spcPct val="50000"/>
              </a:spcBef>
              <a:buFontTx/>
              <a:buChar char="-"/>
            </a:pPr>
            <a:r>
              <a:rPr lang="en-US" sz="2800" b="1" smtClean="0">
                <a:solidFill>
                  <a:srgbClr val="030201"/>
                </a:solidFill>
                <a:latin typeface="Times New Roman" pitchFamily="18" charset="0"/>
                <a:cs typeface="Times New Roman" pitchFamily="18" charset="0"/>
              </a:rPr>
              <a:t>Độ dài đoạn thẳng OC </a:t>
            </a:r>
            <a:r>
              <a:rPr lang="en-US" sz="2800" b="1" i="1" smtClean="0">
                <a:solidFill>
                  <a:srgbClr val="030201"/>
                </a:solidFill>
                <a:latin typeface="Times New Roman" pitchFamily="18" charset="0"/>
                <a:cs typeface="Times New Roman" pitchFamily="18" charset="0"/>
              </a:rPr>
              <a:t>ngắn hơn </a:t>
            </a:r>
            <a:r>
              <a:rPr lang="en-US" sz="2800" b="1" smtClean="0">
                <a:solidFill>
                  <a:srgbClr val="030201"/>
                </a:solidFill>
                <a:latin typeface="Times New Roman" pitchFamily="18" charset="0"/>
                <a:cs typeface="Times New Roman" pitchFamily="18" charset="0"/>
              </a:rPr>
              <a:t>độ dài đoạn thẳng OM.</a:t>
            </a:r>
          </a:p>
          <a:p>
            <a:pPr marL="342900" indent="-342900">
              <a:spcBef>
                <a:spcPct val="50000"/>
              </a:spcBef>
              <a:buFontTx/>
              <a:buChar char="-"/>
            </a:pPr>
            <a:r>
              <a:rPr lang="en-US" sz="2800" b="1" smtClean="0">
                <a:solidFill>
                  <a:srgbClr val="030201"/>
                </a:solidFill>
                <a:latin typeface="Times New Roman" pitchFamily="18" charset="0"/>
                <a:cs typeface="Times New Roman" pitchFamily="18" charset="0"/>
              </a:rPr>
              <a:t>Độ dài đoạn thẳng OC </a:t>
            </a:r>
            <a:r>
              <a:rPr lang="en-US" sz="2800" b="1" i="1" smtClean="0">
                <a:solidFill>
                  <a:srgbClr val="030201"/>
                </a:solidFill>
                <a:latin typeface="Times New Roman" pitchFamily="18" charset="0"/>
                <a:cs typeface="Times New Roman" pitchFamily="18" charset="0"/>
              </a:rPr>
              <a:t>bằng một phần hai </a:t>
            </a:r>
            <a:r>
              <a:rPr lang="en-US" sz="2800" b="1" smtClean="0">
                <a:solidFill>
                  <a:srgbClr val="030201"/>
                </a:solidFill>
                <a:latin typeface="Times New Roman" pitchFamily="18" charset="0"/>
                <a:cs typeface="Times New Roman" pitchFamily="18" charset="0"/>
              </a:rPr>
              <a:t>độ dài đoạn thẳng CD.</a:t>
            </a:r>
            <a:endParaRPr lang="en-US" sz="2800" b="1">
              <a:solidFill>
                <a:srgbClr val="030201"/>
              </a:solidFill>
              <a:latin typeface="Times New Roman" pitchFamily="18" charset="0"/>
              <a:cs typeface="Times New Roman" pitchFamily="18" charset="0"/>
            </a:endParaRPr>
          </a:p>
        </p:txBody>
      </p:sp>
      <p:sp>
        <p:nvSpPr>
          <p:cNvPr id="13316" name="Oval 6"/>
          <p:cNvSpPr>
            <a:spLocks noChangeArrowheads="1"/>
          </p:cNvSpPr>
          <p:nvPr/>
        </p:nvSpPr>
        <p:spPr bwMode="auto">
          <a:xfrm>
            <a:off x="400050" y="3048000"/>
            <a:ext cx="2971800" cy="2895600"/>
          </a:xfrm>
          <a:prstGeom prst="ellipse">
            <a:avLst/>
          </a:prstGeom>
          <a:noFill/>
          <a:ln w="38100">
            <a:solidFill>
              <a:srgbClr val="FF0066"/>
            </a:solidFill>
            <a:round/>
            <a:headEnd/>
            <a:tailEnd/>
          </a:ln>
        </p:spPr>
        <p:txBody>
          <a:bodyPr wrap="none" anchor="ctr"/>
          <a:lstStyle/>
          <a:p>
            <a:pPr algn="ctr"/>
            <a:endParaRPr lang="vi-VN" sz="3200">
              <a:solidFill>
                <a:srgbClr val="FF0066"/>
              </a:solidFill>
              <a:latin typeface="Times New Roman" pitchFamily="18" charset="0"/>
              <a:cs typeface="Times New Roman" pitchFamily="18" charset="0"/>
            </a:endParaRPr>
          </a:p>
        </p:txBody>
      </p:sp>
      <p:sp>
        <p:nvSpPr>
          <p:cNvPr id="90119" name="Text Box 7"/>
          <p:cNvSpPr txBox="1">
            <a:spLocks noChangeArrowheads="1"/>
          </p:cNvSpPr>
          <p:nvPr/>
        </p:nvSpPr>
        <p:spPr bwMode="auto">
          <a:xfrm>
            <a:off x="1676400" y="4495800"/>
            <a:ext cx="463588" cy="523220"/>
          </a:xfrm>
          <a:prstGeom prst="rect">
            <a:avLst/>
          </a:prstGeom>
          <a:noFill/>
          <a:ln w="9525">
            <a:noFill/>
            <a:miter lim="800000"/>
            <a:headEnd/>
            <a:tailEnd/>
          </a:ln>
        </p:spPr>
        <p:txBody>
          <a:bodyPr wrap="none">
            <a:spAutoFit/>
          </a:bodyPr>
          <a:lstStyle/>
          <a:p>
            <a:r>
              <a:rPr lang="en-US" sz="2800" b="1">
                <a:solidFill>
                  <a:srgbClr val="FF0066"/>
                </a:solidFill>
                <a:latin typeface="Times New Roman" pitchFamily="18" charset="0"/>
                <a:cs typeface="Times New Roman" pitchFamily="18" charset="0"/>
              </a:rPr>
              <a:t>O</a:t>
            </a:r>
          </a:p>
        </p:txBody>
      </p:sp>
      <p:sp>
        <p:nvSpPr>
          <p:cNvPr id="90120" name="Line 8"/>
          <p:cNvSpPr>
            <a:spLocks noChangeShapeType="1"/>
          </p:cNvSpPr>
          <p:nvPr/>
        </p:nvSpPr>
        <p:spPr bwMode="auto">
          <a:xfrm flipV="1">
            <a:off x="400050" y="4524375"/>
            <a:ext cx="2952750" cy="0"/>
          </a:xfrm>
          <a:prstGeom prst="line">
            <a:avLst/>
          </a:prstGeom>
          <a:noFill/>
          <a:ln w="57150">
            <a:solidFill>
              <a:srgbClr val="030201"/>
            </a:solidFill>
            <a:round/>
            <a:headEnd/>
            <a:tailEnd/>
          </a:ln>
        </p:spPr>
        <p:txBody>
          <a:bodyPr/>
          <a:lstStyle/>
          <a:p>
            <a:endParaRPr lang="en-US">
              <a:latin typeface="Times New Roman" pitchFamily="18" charset="0"/>
              <a:cs typeface="Times New Roman" pitchFamily="18" charset="0"/>
            </a:endParaRPr>
          </a:p>
        </p:txBody>
      </p:sp>
      <p:sp>
        <p:nvSpPr>
          <p:cNvPr id="90121" name="Line 9"/>
          <p:cNvSpPr>
            <a:spLocks noChangeShapeType="1"/>
          </p:cNvSpPr>
          <p:nvPr/>
        </p:nvSpPr>
        <p:spPr bwMode="auto">
          <a:xfrm flipH="1">
            <a:off x="1895475" y="3248025"/>
            <a:ext cx="762000" cy="1219200"/>
          </a:xfrm>
          <a:prstGeom prst="line">
            <a:avLst/>
          </a:prstGeom>
          <a:noFill/>
          <a:ln w="57150">
            <a:solidFill>
              <a:srgbClr val="030201"/>
            </a:solidFill>
            <a:round/>
            <a:headEnd/>
            <a:tailEnd/>
          </a:ln>
        </p:spPr>
        <p:txBody>
          <a:bodyPr/>
          <a:lstStyle/>
          <a:p>
            <a:endParaRPr lang="en-US">
              <a:latin typeface="Times New Roman" pitchFamily="18" charset="0"/>
              <a:cs typeface="Times New Roman" pitchFamily="18" charset="0"/>
            </a:endParaRPr>
          </a:p>
        </p:txBody>
      </p:sp>
      <p:sp>
        <p:nvSpPr>
          <p:cNvPr id="90122" name="Text Box 10"/>
          <p:cNvSpPr txBox="1">
            <a:spLocks noChangeArrowheads="1"/>
          </p:cNvSpPr>
          <p:nvPr/>
        </p:nvSpPr>
        <p:spPr bwMode="auto">
          <a:xfrm>
            <a:off x="2514600" y="2743200"/>
            <a:ext cx="519113" cy="519113"/>
          </a:xfrm>
          <a:prstGeom prst="rect">
            <a:avLst/>
          </a:prstGeom>
          <a:noFill/>
          <a:ln w="9525">
            <a:noFill/>
            <a:miter lim="800000"/>
            <a:headEnd/>
            <a:tailEnd/>
          </a:ln>
        </p:spPr>
        <p:txBody>
          <a:bodyPr wrap="none">
            <a:spAutoFit/>
          </a:bodyPr>
          <a:lstStyle/>
          <a:p>
            <a:r>
              <a:rPr lang="en-US" sz="2800" b="1">
                <a:latin typeface="Times New Roman" pitchFamily="18" charset="0"/>
                <a:cs typeface="Times New Roman" pitchFamily="18" charset="0"/>
              </a:rPr>
              <a:t>M</a:t>
            </a:r>
          </a:p>
        </p:txBody>
      </p:sp>
      <p:sp>
        <p:nvSpPr>
          <p:cNvPr id="90123" name="Text Box 11"/>
          <p:cNvSpPr txBox="1">
            <a:spLocks noChangeArrowheads="1"/>
          </p:cNvSpPr>
          <p:nvPr/>
        </p:nvSpPr>
        <p:spPr bwMode="auto">
          <a:xfrm>
            <a:off x="0" y="4167188"/>
            <a:ext cx="447675" cy="519112"/>
          </a:xfrm>
          <a:prstGeom prst="rect">
            <a:avLst/>
          </a:prstGeom>
          <a:noFill/>
          <a:ln w="9525">
            <a:noFill/>
            <a:miter lim="800000"/>
            <a:headEnd/>
            <a:tailEnd/>
          </a:ln>
        </p:spPr>
        <p:txBody>
          <a:bodyPr wrap="none">
            <a:spAutoFit/>
          </a:bodyPr>
          <a:lstStyle/>
          <a:p>
            <a:r>
              <a:rPr lang="en-US" sz="2800" b="1">
                <a:latin typeface="Times New Roman" pitchFamily="18" charset="0"/>
                <a:cs typeface="Times New Roman" pitchFamily="18" charset="0"/>
              </a:rPr>
              <a:t>C</a:t>
            </a:r>
          </a:p>
        </p:txBody>
      </p:sp>
      <p:sp>
        <p:nvSpPr>
          <p:cNvPr id="90124" name="Text Box 12"/>
          <p:cNvSpPr txBox="1">
            <a:spLocks noChangeArrowheads="1"/>
          </p:cNvSpPr>
          <p:nvPr/>
        </p:nvSpPr>
        <p:spPr bwMode="auto">
          <a:xfrm>
            <a:off x="3371850" y="4191000"/>
            <a:ext cx="455613" cy="519113"/>
          </a:xfrm>
          <a:prstGeom prst="rect">
            <a:avLst/>
          </a:prstGeom>
          <a:noFill/>
          <a:ln w="9525">
            <a:noFill/>
            <a:miter lim="800000"/>
            <a:headEnd/>
            <a:tailEnd/>
          </a:ln>
        </p:spPr>
        <p:txBody>
          <a:bodyPr wrap="none">
            <a:spAutoFit/>
          </a:bodyPr>
          <a:lstStyle/>
          <a:p>
            <a:r>
              <a:rPr lang="en-US" sz="2800" b="1">
                <a:latin typeface="Times New Roman" pitchFamily="18" charset="0"/>
                <a:cs typeface="Times New Roman" pitchFamily="18" charset="0"/>
              </a:rPr>
              <a:t>D</a:t>
            </a:r>
          </a:p>
        </p:txBody>
      </p:sp>
      <p:sp>
        <p:nvSpPr>
          <p:cNvPr id="90125" name="Rectangle 13"/>
          <p:cNvSpPr>
            <a:spLocks noChangeArrowheads="1"/>
          </p:cNvSpPr>
          <p:nvPr/>
        </p:nvSpPr>
        <p:spPr bwMode="auto">
          <a:xfrm>
            <a:off x="6186502" y="5929330"/>
            <a:ext cx="457200" cy="457200"/>
          </a:xfrm>
          <a:prstGeom prst="rect">
            <a:avLst/>
          </a:prstGeom>
          <a:noFill/>
          <a:ln w="9525">
            <a:solidFill>
              <a:srgbClr val="FF0066"/>
            </a:solidFill>
            <a:miter lim="800000"/>
            <a:headEnd/>
            <a:tailEnd/>
          </a:ln>
        </p:spPr>
        <p:txBody>
          <a:bodyPr wrap="none" anchor="ctr"/>
          <a:lstStyle/>
          <a:p>
            <a:pPr eaLnBrk="1" hangingPunct="1"/>
            <a:r>
              <a:rPr lang="en-US" sz="3200" b="1">
                <a:solidFill>
                  <a:srgbClr val="FF0000"/>
                </a:solidFill>
                <a:latin typeface="Times New Roman" pitchFamily="18" charset="0"/>
                <a:cs typeface="Times New Roman" pitchFamily="18" charset="0"/>
              </a:rPr>
              <a:t>Đ</a:t>
            </a:r>
            <a:endParaRPr lang="vi-VN" sz="3200" b="1">
              <a:solidFill>
                <a:srgbClr val="FF0000"/>
              </a:solidFill>
              <a:latin typeface="Times New Roman" pitchFamily="18" charset="0"/>
              <a:cs typeface="Times New Roman" pitchFamily="18" charset="0"/>
            </a:endParaRPr>
          </a:p>
        </p:txBody>
      </p:sp>
      <p:sp>
        <p:nvSpPr>
          <p:cNvPr id="90126" name="Rectangle 14"/>
          <p:cNvSpPr>
            <a:spLocks noChangeArrowheads="1"/>
          </p:cNvSpPr>
          <p:nvPr/>
        </p:nvSpPr>
        <p:spPr bwMode="auto">
          <a:xfrm>
            <a:off x="7901014" y="3357562"/>
            <a:ext cx="457200" cy="457200"/>
          </a:xfrm>
          <a:prstGeom prst="rect">
            <a:avLst/>
          </a:prstGeom>
          <a:noFill/>
          <a:ln w="9525">
            <a:solidFill>
              <a:srgbClr val="FF0066"/>
            </a:solidFill>
            <a:miter lim="800000"/>
            <a:headEnd/>
            <a:tailEnd/>
          </a:ln>
        </p:spPr>
        <p:txBody>
          <a:bodyPr wrap="none" anchor="ctr"/>
          <a:lstStyle/>
          <a:p>
            <a:pPr eaLnBrk="1" hangingPunct="1"/>
            <a:r>
              <a:rPr lang="en-US" sz="3600" b="1" smtClean="0">
                <a:solidFill>
                  <a:srgbClr val="FF0000"/>
                </a:solidFill>
                <a:latin typeface="Times New Roman" pitchFamily="18" charset="0"/>
                <a:cs typeface="Times New Roman" pitchFamily="18" charset="0"/>
              </a:rPr>
              <a:t>S</a:t>
            </a:r>
            <a:endParaRPr lang="vi-VN" sz="3600" b="1">
              <a:solidFill>
                <a:srgbClr val="FF0000"/>
              </a:solidFill>
              <a:latin typeface="Times New Roman" pitchFamily="18" charset="0"/>
              <a:cs typeface="Times New Roman" pitchFamily="18" charset="0"/>
            </a:endParaRPr>
          </a:p>
        </p:txBody>
      </p:sp>
      <p:sp>
        <p:nvSpPr>
          <p:cNvPr id="90144" name="Text Box 32"/>
          <p:cNvSpPr txBox="1">
            <a:spLocks noChangeArrowheads="1"/>
          </p:cNvSpPr>
          <p:nvPr/>
        </p:nvSpPr>
        <p:spPr bwMode="auto">
          <a:xfrm>
            <a:off x="1714480" y="3643314"/>
            <a:ext cx="685800" cy="1189037"/>
          </a:xfrm>
          <a:prstGeom prst="rect">
            <a:avLst/>
          </a:prstGeom>
          <a:noFill/>
          <a:ln w="9525">
            <a:noFill/>
            <a:miter lim="800000"/>
            <a:headEnd/>
            <a:tailEnd/>
          </a:ln>
        </p:spPr>
        <p:txBody>
          <a:bodyPr>
            <a:spAutoFit/>
          </a:bodyPr>
          <a:lstStyle/>
          <a:p>
            <a:pPr>
              <a:spcBef>
                <a:spcPct val="50000"/>
              </a:spcBef>
            </a:pPr>
            <a:r>
              <a:rPr lang="en-US" sz="7200" b="1">
                <a:solidFill>
                  <a:srgbClr val="FF0066"/>
                </a:solidFill>
                <a:latin typeface="Times New Roman" pitchFamily="18" charset="0"/>
                <a:cs typeface="Times New Roman" pitchFamily="18" charset="0"/>
              </a:rPr>
              <a:t>.</a:t>
            </a:r>
          </a:p>
        </p:txBody>
      </p:sp>
      <p:sp>
        <p:nvSpPr>
          <p:cNvPr id="90145" name="Rectangle 33"/>
          <p:cNvSpPr>
            <a:spLocks noChangeArrowheads="1"/>
          </p:cNvSpPr>
          <p:nvPr/>
        </p:nvSpPr>
        <p:spPr bwMode="auto">
          <a:xfrm>
            <a:off x="3733800" y="2743200"/>
            <a:ext cx="4572000" cy="152400"/>
          </a:xfrm>
          <a:prstGeom prst="rect">
            <a:avLst/>
          </a:prstGeom>
          <a:noFill/>
          <a:ln w="9525">
            <a:solidFill>
              <a:schemeClr val="bg1"/>
            </a:solidFill>
            <a:miter lim="800000"/>
            <a:headEnd/>
            <a:tailEnd/>
          </a:ln>
        </p:spPr>
        <p:txBody>
          <a:bodyPr wrap="none" anchor="ctr"/>
          <a:lstStyle/>
          <a:p>
            <a:pPr algn="ctr">
              <a:spcBef>
                <a:spcPct val="50000"/>
              </a:spcBef>
            </a:pPr>
            <a:r>
              <a:rPr lang="en-US" sz="2800" b="1">
                <a:solidFill>
                  <a:srgbClr val="030201"/>
                </a:solidFill>
                <a:latin typeface="Times New Roman" pitchFamily="18" charset="0"/>
                <a:cs typeface="Times New Roman" pitchFamily="18" charset="0"/>
              </a:rPr>
              <a:t>b. Câu nào đúng, câu nào sai?</a:t>
            </a:r>
          </a:p>
          <a:p>
            <a:pPr algn="ctr" eaLnBrk="1" hangingPunct="1"/>
            <a:endParaRPr lang="en-US" sz="2800">
              <a:latin typeface="Times New Roman" pitchFamily="18" charset="0"/>
              <a:cs typeface="Times New Roman" pitchFamily="18" charset="0"/>
            </a:endParaRPr>
          </a:p>
        </p:txBody>
      </p:sp>
      <p:sp>
        <p:nvSpPr>
          <p:cNvPr id="13331" name="Text Box 35"/>
          <p:cNvSpPr txBox="1">
            <a:spLocks noChangeArrowheads="1"/>
          </p:cNvSpPr>
          <p:nvPr/>
        </p:nvSpPr>
        <p:spPr bwMode="auto">
          <a:xfrm>
            <a:off x="457200" y="1447800"/>
            <a:ext cx="1295400" cy="519113"/>
          </a:xfrm>
          <a:prstGeom prst="rect">
            <a:avLst/>
          </a:prstGeom>
          <a:noFill/>
          <a:ln w="9525">
            <a:noFill/>
            <a:miter lim="800000"/>
            <a:headEnd/>
            <a:tailEnd/>
          </a:ln>
        </p:spPr>
        <p:txBody>
          <a:bodyPr>
            <a:spAutoFit/>
          </a:bodyPr>
          <a:lstStyle/>
          <a:p>
            <a:pPr>
              <a:spcBef>
                <a:spcPct val="50000"/>
              </a:spcBef>
            </a:pPr>
            <a:r>
              <a:rPr lang="en-US" sz="2800" b="1" u="sng">
                <a:solidFill>
                  <a:srgbClr val="CC00FF"/>
                </a:solidFill>
                <a:latin typeface="Times New Roman" pitchFamily="18" charset="0"/>
              </a:rPr>
              <a:t>Bài 3:</a:t>
            </a:r>
            <a:endParaRPr lang="en-US" sz="2800" b="1">
              <a:solidFill>
                <a:srgbClr val="000000"/>
              </a:solidFill>
              <a:latin typeface="Times New Roman" pitchFamily="18" charset="0"/>
            </a:endParaRPr>
          </a:p>
        </p:txBody>
      </p:sp>
      <p:sp>
        <p:nvSpPr>
          <p:cNvPr id="13334" name="Rectangle 46"/>
          <p:cNvSpPr>
            <a:spLocks noChangeArrowheads="1"/>
          </p:cNvSpPr>
          <p:nvPr/>
        </p:nvSpPr>
        <p:spPr bwMode="auto">
          <a:xfrm>
            <a:off x="17526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25"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26"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
        <p:nvSpPr>
          <p:cNvPr id="27" name="Rectangle 14"/>
          <p:cNvSpPr>
            <a:spLocks noChangeArrowheads="1"/>
          </p:cNvSpPr>
          <p:nvPr/>
        </p:nvSpPr>
        <p:spPr bwMode="auto">
          <a:xfrm>
            <a:off x="8543956" y="4471998"/>
            <a:ext cx="457200" cy="457200"/>
          </a:xfrm>
          <a:prstGeom prst="rect">
            <a:avLst/>
          </a:prstGeom>
          <a:noFill/>
          <a:ln w="9525">
            <a:solidFill>
              <a:srgbClr val="FF0066"/>
            </a:solidFill>
            <a:miter lim="800000"/>
            <a:headEnd/>
            <a:tailEnd/>
          </a:ln>
        </p:spPr>
        <p:txBody>
          <a:bodyPr wrap="none" anchor="ctr"/>
          <a:lstStyle/>
          <a:p>
            <a:pPr eaLnBrk="1" hangingPunct="1"/>
            <a:r>
              <a:rPr lang="en-US" sz="3600" b="1" smtClean="0">
                <a:solidFill>
                  <a:srgbClr val="FF0000"/>
                </a:solidFill>
                <a:latin typeface="Times New Roman" pitchFamily="18" charset="0"/>
                <a:cs typeface="Times New Roman" pitchFamily="18" charset="0"/>
              </a:rPr>
              <a:t>S</a:t>
            </a:r>
            <a:endParaRPr lang="vi-VN" sz="3600" b="1">
              <a:solidFill>
                <a:srgbClr val="FF0000"/>
              </a:solidFill>
              <a:latin typeface="Times New Roman" pitchFamily="18" charset="0"/>
              <a:cs typeface="Times New Roman" pitchFamily="18" charset="0"/>
            </a:endParaRPr>
          </a:p>
        </p:txBody>
      </p:sp>
    </p:spTree>
  </p:cSld>
  <p:clrMapOvr>
    <a:masterClrMapping/>
  </p:clrMapOvr>
  <p:transition>
    <p:sndAc>
      <p:stSnd>
        <p:snd r:embed="rId2" name="Tieng chim.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wedge">
                                      <p:cBhvr>
                                        <p:cTn id="7" dur="5000"/>
                                        <p:tgtEl>
                                          <p:spTgt spid="90119"/>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90144"/>
                                        </p:tgtEl>
                                        <p:attrNameLst>
                                          <p:attrName>style.visibility</p:attrName>
                                        </p:attrNameLst>
                                      </p:cBhvr>
                                      <p:to>
                                        <p:strVal val="visible"/>
                                      </p:to>
                                    </p:set>
                                    <p:animEffect transition="in" filter="wedge">
                                      <p:cBhvr>
                                        <p:cTn id="10" dur="5000"/>
                                        <p:tgtEl>
                                          <p:spTgt spid="9014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0121"/>
                                        </p:tgtEl>
                                        <p:attrNameLst>
                                          <p:attrName>style.visibility</p:attrName>
                                        </p:attrNameLst>
                                      </p:cBhvr>
                                      <p:to>
                                        <p:strVal val="visible"/>
                                      </p:to>
                                    </p:set>
                                    <p:animEffect transition="in" filter="wipe(down)">
                                      <p:cBhvr>
                                        <p:cTn id="15" dur="500"/>
                                        <p:tgtEl>
                                          <p:spTgt spid="90121"/>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90122"/>
                                        </p:tgtEl>
                                        <p:attrNameLst>
                                          <p:attrName>style.visibility</p:attrName>
                                        </p:attrNameLst>
                                      </p:cBhvr>
                                      <p:to>
                                        <p:strVal val="visible"/>
                                      </p:to>
                                    </p:set>
                                    <p:animEffect transition="in" filter="wedge">
                                      <p:cBhvr>
                                        <p:cTn id="18" dur="500"/>
                                        <p:tgtEl>
                                          <p:spTgt spid="9012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90120"/>
                                        </p:tgtEl>
                                        <p:attrNameLst>
                                          <p:attrName>style.visibility</p:attrName>
                                        </p:attrNameLst>
                                      </p:cBhvr>
                                      <p:to>
                                        <p:strVal val="visible"/>
                                      </p:to>
                                    </p:set>
                                    <p:animEffect transition="in" filter="strips(upRight)">
                                      <p:cBhvr>
                                        <p:cTn id="23" dur="5000"/>
                                        <p:tgtEl>
                                          <p:spTgt spid="90120"/>
                                        </p:tgtEl>
                                      </p:cBhvr>
                                    </p:animEffect>
                                  </p:childTnLst>
                                  <p:subTnLst>
                                    <p:audio>
                                      <p:cMediaNode>
                                        <p:cTn display="0" masterRel="sameClick">
                                          <p:stCondLst>
                                            <p:cond evt="begin" delay="0">
                                              <p:tn val="21"/>
                                            </p:cond>
                                          </p:stCondLst>
                                          <p:endCondLst>
                                            <p:cond evt="onStopAudio" delay="0">
                                              <p:tgtEl>
                                                <p:sldTgt/>
                                              </p:tgtEl>
                                            </p:cond>
                                          </p:endCondLst>
                                        </p:cTn>
                                        <p:tgtEl>
                                          <p:sndTgt r:embed="rId2" name="Tieng chim.wav"/>
                                        </p:tgtEl>
                                      </p:cMediaNode>
                                    </p:audio>
                                  </p:subTnLst>
                                </p:cTn>
                              </p:par>
                              <p:par>
                                <p:cTn id="24" presetID="20" presetClass="entr" presetSubtype="0" fill="hold" grpId="0" nodeType="withEffect">
                                  <p:stCondLst>
                                    <p:cond delay="0"/>
                                  </p:stCondLst>
                                  <p:childTnLst>
                                    <p:set>
                                      <p:cBhvr>
                                        <p:cTn id="25" dur="1" fill="hold">
                                          <p:stCondLst>
                                            <p:cond delay="0"/>
                                          </p:stCondLst>
                                        </p:cTn>
                                        <p:tgtEl>
                                          <p:spTgt spid="90123"/>
                                        </p:tgtEl>
                                        <p:attrNameLst>
                                          <p:attrName>style.visibility</p:attrName>
                                        </p:attrNameLst>
                                      </p:cBhvr>
                                      <p:to>
                                        <p:strVal val="visible"/>
                                      </p:to>
                                    </p:set>
                                    <p:animEffect transition="in" filter="wedge">
                                      <p:cBhvr>
                                        <p:cTn id="26" dur="5000"/>
                                        <p:tgtEl>
                                          <p:spTgt spid="90123"/>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90124"/>
                                        </p:tgtEl>
                                        <p:attrNameLst>
                                          <p:attrName>style.visibility</p:attrName>
                                        </p:attrNameLst>
                                      </p:cBhvr>
                                      <p:to>
                                        <p:strVal val="visible"/>
                                      </p:to>
                                    </p:set>
                                    <p:animEffect transition="in" filter="wedge">
                                      <p:cBhvr>
                                        <p:cTn id="29" dur="5000"/>
                                        <p:tgtEl>
                                          <p:spTgt spid="901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0145"/>
                                        </p:tgtEl>
                                        <p:attrNameLst>
                                          <p:attrName>style.visibility</p:attrName>
                                        </p:attrNameLst>
                                      </p:cBhvr>
                                      <p:to>
                                        <p:strVal val="visible"/>
                                      </p:to>
                                    </p:set>
                                    <p:animEffect transition="in" filter="blinds(horizontal)">
                                      <p:cBhvr>
                                        <p:cTn id="34" dur="500"/>
                                        <p:tgtEl>
                                          <p:spTgt spid="9014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90117"/>
                                        </p:tgtEl>
                                        <p:attrNameLst>
                                          <p:attrName>style.visibility</p:attrName>
                                        </p:attrNameLst>
                                      </p:cBhvr>
                                      <p:to>
                                        <p:strVal val="visible"/>
                                      </p:to>
                                    </p:set>
                                    <p:anim by="(-#ppt_w*2)" calcmode="lin" valueType="num">
                                      <p:cBhvr rctx="PPT">
                                        <p:cTn id="39" dur="250" autoRev="1" fill="hold">
                                          <p:stCondLst>
                                            <p:cond delay="0"/>
                                          </p:stCondLst>
                                        </p:cTn>
                                        <p:tgtEl>
                                          <p:spTgt spid="90117"/>
                                        </p:tgtEl>
                                        <p:attrNameLst>
                                          <p:attrName>ppt_w</p:attrName>
                                        </p:attrNameLst>
                                      </p:cBhvr>
                                    </p:anim>
                                    <p:anim by="(#ppt_w*0.50)" calcmode="lin" valueType="num">
                                      <p:cBhvr>
                                        <p:cTn id="40" dur="250" decel="50000" autoRev="1" fill="hold">
                                          <p:stCondLst>
                                            <p:cond delay="0"/>
                                          </p:stCondLst>
                                        </p:cTn>
                                        <p:tgtEl>
                                          <p:spTgt spid="90117"/>
                                        </p:tgtEl>
                                        <p:attrNameLst>
                                          <p:attrName>ppt_x</p:attrName>
                                        </p:attrNameLst>
                                      </p:cBhvr>
                                    </p:anim>
                                    <p:anim from="(-#ppt_h/2)" to="(#ppt_y)" calcmode="lin" valueType="num">
                                      <p:cBhvr>
                                        <p:cTn id="41" dur="500" fill="hold">
                                          <p:stCondLst>
                                            <p:cond delay="0"/>
                                          </p:stCondLst>
                                        </p:cTn>
                                        <p:tgtEl>
                                          <p:spTgt spid="90117"/>
                                        </p:tgtEl>
                                        <p:attrNameLst>
                                          <p:attrName>ppt_y</p:attrName>
                                        </p:attrNameLst>
                                      </p:cBhvr>
                                    </p:anim>
                                    <p:animRot by="21600000">
                                      <p:cBhvr>
                                        <p:cTn id="42" dur="500" fill="hold">
                                          <p:stCondLst>
                                            <p:cond delay="0"/>
                                          </p:stCondLst>
                                        </p:cTn>
                                        <p:tgtEl>
                                          <p:spTgt spid="90117"/>
                                        </p:tgtEl>
                                        <p:attrNameLst>
                                          <p:attrName>r</p:attrName>
                                        </p:attrNameLst>
                                      </p:cBhvr>
                                    </p:animRot>
                                  </p:childTnLst>
                                  <p:subTnLst>
                                    <p:audio>
                                      <p:cMediaNode>
                                        <p:cTn display="0" masterRel="sameClick">
                                          <p:stCondLst>
                                            <p:cond evt="begin" delay="0">
                                              <p:tn val="37"/>
                                            </p:cond>
                                          </p:stCondLst>
                                          <p:endCondLst>
                                            <p:cond evt="onStopAudio" delay="0">
                                              <p:tgtEl>
                                                <p:sldTgt/>
                                              </p:tgtEl>
                                            </p:cond>
                                          </p:endCondLst>
                                        </p:cTn>
                                        <p:tgtEl>
                                          <p:sndTgt r:embed="rId3" name="T0000007.WAV"/>
                                        </p:tgtEl>
                                      </p:cMediaNode>
                                    </p:audio>
                                  </p:sub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0126"/>
                                        </p:tgtEl>
                                        <p:attrNameLst>
                                          <p:attrName>style.visibility</p:attrName>
                                        </p:attrNameLst>
                                      </p:cBhvr>
                                      <p:to>
                                        <p:strVal val="visible"/>
                                      </p:to>
                                    </p:set>
                                    <p:animEffect transition="in" filter="blinds(horizontal)">
                                      <p:cBhvr>
                                        <p:cTn id="47" dur="500"/>
                                        <p:tgtEl>
                                          <p:spTgt spid="901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blinds(horizontal)">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0125"/>
                                        </p:tgtEl>
                                        <p:attrNameLst>
                                          <p:attrName>style.visibility</p:attrName>
                                        </p:attrNameLst>
                                      </p:cBhvr>
                                      <p:to>
                                        <p:strVal val="visible"/>
                                      </p:to>
                                    </p:set>
                                    <p:animEffect transition="in" filter="blinds(horizontal)">
                                      <p:cBhvr>
                                        <p:cTn id="57" dur="500"/>
                                        <p:tgtEl>
                                          <p:spTgt spid="90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animBg="1"/>
      <p:bldP spid="90119" grpId="0"/>
      <p:bldP spid="90120" grpId="0" animBg="1"/>
      <p:bldP spid="90121" grpId="0" animBg="1"/>
      <p:bldP spid="90122" grpId="0"/>
      <p:bldP spid="90123" grpId="0"/>
      <p:bldP spid="90124" grpId="0"/>
      <p:bldP spid="90125" grpId="0" animBg="1"/>
      <p:bldP spid="90126" grpId="0" animBg="1"/>
      <p:bldP spid="90144" grpId="0"/>
      <p:bldP spid="90145"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0" y="0"/>
            <a:ext cx="8686800" cy="1173163"/>
          </a:xfrm>
        </p:spPr>
        <p:txBody>
          <a:bodyPr rtlCol="0">
            <a:normAutofit fontScale="90000"/>
          </a:bodyPr>
          <a:lstStyle/>
          <a:p>
            <a:pPr algn="ctr" eaLnBrk="1" fontAlgn="auto" hangingPunct="1">
              <a:spcAft>
                <a:spcPts val="0"/>
              </a:spcAft>
              <a:defRPr/>
            </a:pPr>
            <a:r>
              <a:rPr lang="en-US" altLang="en-US" b="1" err="1">
                <a:solidFill>
                  <a:srgbClr val="3333FF"/>
                </a:solidFill>
                <a:latin typeface="Times New Roman" panose="02020603050405020304" pitchFamily="18" charset="0"/>
              </a:rPr>
              <a:t>Thứ</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tư </a:t>
            </a:r>
            <a:r>
              <a:rPr lang="en-US" altLang="en-US" b="1" err="1">
                <a:solidFill>
                  <a:srgbClr val="3333FF"/>
                </a:solidFill>
                <a:latin typeface="Times New Roman" panose="02020603050405020304" pitchFamily="18" charset="0"/>
              </a:rPr>
              <a:t>ngày</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15</a:t>
            </a:r>
            <a:r>
              <a:rPr lang="vi-VN" altLang="en-US" b="1" smtClean="0">
                <a:solidFill>
                  <a:srgbClr val="3333FF"/>
                </a:solidFill>
                <a:latin typeface="Times New Roman" panose="02020603050405020304" pitchFamily="18" charset="0"/>
              </a:rPr>
              <a:t> </a:t>
            </a:r>
            <a:r>
              <a:rPr lang="en-US" altLang="en-US" b="1" dirty="0" err="1" smtClean="0">
                <a:solidFill>
                  <a:srgbClr val="3333FF"/>
                </a:solidFill>
                <a:latin typeface="Times New Roman" panose="02020603050405020304" pitchFamily="18" charset="0"/>
              </a:rPr>
              <a:t>tháng</a:t>
            </a:r>
            <a:r>
              <a:rPr lang="en-US" altLang="en-US" b="1" dirty="0" smtClean="0">
                <a:solidFill>
                  <a:srgbClr val="3333FF"/>
                </a:solidFill>
                <a:latin typeface="Times New Roman" panose="02020603050405020304" pitchFamily="18" charset="0"/>
              </a:rPr>
              <a:t> </a:t>
            </a:r>
            <a:r>
              <a:rPr lang="vi-VN" altLang="en-US" b="1" dirty="0" smtClean="0">
                <a:solidFill>
                  <a:srgbClr val="3333FF"/>
                </a:solidFill>
                <a:latin typeface="Times New Roman" panose="02020603050405020304" pitchFamily="18" charset="0"/>
              </a:rPr>
              <a:t>4</a:t>
            </a:r>
            <a:r>
              <a:rPr lang="en-US" altLang="en-US" b="1" dirty="0" smtClean="0">
                <a:solidFill>
                  <a:srgbClr val="3333FF"/>
                </a:solidFill>
                <a:latin typeface="Times New Roman" panose="02020603050405020304" pitchFamily="18" charset="0"/>
              </a:rPr>
              <a:t> </a:t>
            </a:r>
            <a:r>
              <a:rPr lang="en-US" altLang="en-US" b="1" dirty="0" err="1">
                <a:solidFill>
                  <a:srgbClr val="3333FF"/>
                </a:solidFill>
                <a:latin typeface="Times New Roman" panose="02020603050405020304" pitchFamily="18" charset="0"/>
              </a:rPr>
              <a:t>năm</a:t>
            </a:r>
            <a:r>
              <a:rPr lang="en-US" altLang="en-US" b="1" dirty="0">
                <a:solidFill>
                  <a:srgbClr val="3333FF"/>
                </a:solidFill>
                <a:latin typeface="Times New Roman" panose="02020603050405020304" pitchFamily="18" charset="0"/>
              </a:rPr>
              <a:t> </a:t>
            </a:r>
            <a:r>
              <a:rPr lang="en-US" altLang="en-US" b="1" dirty="0" smtClean="0">
                <a:solidFill>
                  <a:srgbClr val="3333FF"/>
                </a:solidFill>
                <a:latin typeface="Times New Roman" panose="02020603050405020304" pitchFamily="18" charset="0"/>
              </a:rPr>
              <a:t>20</a:t>
            </a:r>
            <a:r>
              <a:rPr lang="vi-VN" altLang="en-US" b="1" dirty="0" smtClean="0">
                <a:solidFill>
                  <a:srgbClr val="3333FF"/>
                </a:solidFill>
                <a:latin typeface="Times New Roman" panose="02020603050405020304" pitchFamily="18" charset="0"/>
              </a:rPr>
              <a:t>20</a:t>
            </a:r>
            <a:r>
              <a:rPr lang="en-US" altLang="en-US" b="1">
                <a:solidFill>
                  <a:srgbClr val="3333FF"/>
                </a:solidFill>
                <a:latin typeface="Times New Roman" panose="02020603050405020304" pitchFamily="18" charset="0"/>
              </a:rPr>
              <a:t/>
            </a:r>
            <a:br>
              <a:rPr lang="en-US" altLang="en-US" b="1">
                <a:solidFill>
                  <a:srgbClr val="3333FF"/>
                </a:solidFill>
                <a:latin typeface="Times New Roman" panose="02020603050405020304" pitchFamily="18" charset="0"/>
              </a:rPr>
            </a:br>
            <a:r>
              <a:rPr lang="en-US" altLang="en-US" b="1" u="sng" smtClean="0">
                <a:solidFill>
                  <a:srgbClr val="3333FF"/>
                </a:solidFill>
                <a:latin typeface="Times New Roman" panose="02020603050405020304" pitchFamily="18" charset="0"/>
              </a:rPr>
              <a:t>Chính tả</a:t>
            </a:r>
            <a:endParaRPr lang="en-US" altLang="en-US" b="1" u="sng" dirty="0">
              <a:solidFill>
                <a:srgbClr val="3333FF"/>
              </a:solidFill>
              <a:latin typeface="Times New Roman" panose="02020603050405020304" pitchFamily="18" charset="0"/>
            </a:endParaRPr>
          </a:p>
        </p:txBody>
      </p:sp>
      <p:sp>
        <p:nvSpPr>
          <p:cNvPr id="20483" name="Text Box 5"/>
          <p:cNvSpPr>
            <a:spLocks noGrp="1" noChangeArrowheads="1"/>
          </p:cNvSpPr>
          <p:nvPr>
            <p:ph idx="1"/>
          </p:nvPr>
        </p:nvSpPr>
        <p:spPr>
          <a:xfrm>
            <a:off x="71406" y="1314440"/>
            <a:ext cx="8610600" cy="685800"/>
          </a:xfrm>
        </p:spPr>
        <p:txBody>
          <a:bodyPr/>
          <a:lstStyle/>
          <a:p>
            <a:pPr algn="ctr" eaLnBrk="1" hangingPunct="1">
              <a:spcBef>
                <a:spcPct val="50000"/>
              </a:spcBef>
              <a:buFontTx/>
              <a:buNone/>
            </a:pPr>
            <a:r>
              <a:rPr lang="en-US" altLang="en-US" sz="2800" b="1" smtClean="0">
                <a:solidFill>
                  <a:srgbClr val="FF0000"/>
                </a:solidFill>
                <a:latin typeface="Times New Roman" pitchFamily="18" charset="0"/>
              </a:rPr>
              <a:t>Một nhà thông thái</a:t>
            </a:r>
            <a:endParaRPr lang="en-US" altLang="en-US" sz="2800" b="1" smtClean="0">
              <a:solidFill>
                <a:srgbClr val="FF0000"/>
              </a:solidFill>
              <a:latin typeface="Times New Roman" pitchFamily="18" charset="0"/>
            </a:endParaRPr>
          </a:p>
        </p:txBody>
      </p:sp>
      <p:sp>
        <p:nvSpPr>
          <p:cNvPr id="20484" name="Text Box 9"/>
          <p:cNvSpPr txBox="1">
            <a:spLocks noChangeArrowheads="1"/>
          </p:cNvSpPr>
          <p:nvPr/>
        </p:nvSpPr>
        <p:spPr bwMode="auto">
          <a:xfrm>
            <a:off x="3124200" y="5257800"/>
            <a:ext cx="1676400" cy="1062038"/>
          </a:xfrm>
          <a:prstGeom prst="rect">
            <a:avLst/>
          </a:prstGeom>
          <a:noFill/>
          <a:ln w="9525">
            <a:noFill/>
            <a:miter lim="800000"/>
            <a:headEnd/>
            <a:tailEnd/>
          </a:ln>
        </p:spPr>
        <p:txBody>
          <a:bodyPr>
            <a:spAutoFit/>
          </a:bodyPr>
          <a:lstStyle/>
          <a:p>
            <a:pPr eaLnBrk="1" hangingPunct="1">
              <a:spcBef>
                <a:spcPct val="50000"/>
              </a:spcBef>
            </a:pPr>
            <a:endParaRPr lang="en-US" altLang="en-US" sz="3600" b="1" u="sng"/>
          </a:p>
          <a:p>
            <a:pPr eaLnBrk="1" hangingPunct="1">
              <a:spcBef>
                <a:spcPct val="50000"/>
              </a:spcBef>
            </a:pPr>
            <a:endParaRPr lang="en-US" altLang="en-US" b="1"/>
          </a:p>
        </p:txBody>
      </p:sp>
      <p:sp>
        <p:nvSpPr>
          <p:cNvPr id="25" name="Horizontal Scroll 24"/>
          <p:cNvSpPr/>
          <p:nvPr/>
        </p:nvSpPr>
        <p:spPr>
          <a:xfrm>
            <a:off x="304800" y="2667000"/>
            <a:ext cx="8534400" cy="2362200"/>
          </a:xfrm>
          <a:prstGeom prst="horizontalScroll">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2800">
                <a:latin typeface="Times New Roman" pitchFamily="18" charset="0"/>
                <a:cs typeface="Times New Roman" pitchFamily="18" charset="0"/>
              </a:rPr>
              <a:t>Các từ cần </a:t>
            </a:r>
            <a:r>
              <a:rPr lang="en-US" sz="2800">
                <a:latin typeface="Times New Roman" pitchFamily="18" charset="0"/>
                <a:cs typeface="Times New Roman" pitchFamily="18" charset="0"/>
              </a:rPr>
              <a:t>lưu </a:t>
            </a:r>
            <a:r>
              <a:rPr lang="en-US" sz="2800" smtClean="0">
                <a:latin typeface="Times New Roman" pitchFamily="18" charset="0"/>
                <a:cs typeface="Times New Roman" pitchFamily="18" charset="0"/>
              </a:rPr>
              <a:t>ý:Trương Vĩnh Ký, rất rộng, nghiên cứu, giá trị, lịch sử, đương thời,…</a:t>
            </a:r>
            <a:endParaRPr lang="en-US" sz="2800">
              <a:latin typeface="Times New Roman" pitchFamily="18" charset="0"/>
              <a:cs typeface="Times New Roman" pitchFamily="18" charset="0"/>
            </a:endParaRP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amond(in)">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0" y="0"/>
            <a:ext cx="8686800" cy="1173163"/>
          </a:xfrm>
        </p:spPr>
        <p:txBody>
          <a:bodyPr rtlCol="0">
            <a:normAutofit fontScale="90000"/>
          </a:bodyPr>
          <a:lstStyle/>
          <a:p>
            <a:pPr algn="ctr" eaLnBrk="1" fontAlgn="auto" hangingPunct="1">
              <a:spcAft>
                <a:spcPts val="0"/>
              </a:spcAft>
              <a:defRPr/>
            </a:pPr>
            <a:r>
              <a:rPr lang="en-US" altLang="en-US" b="1" err="1">
                <a:solidFill>
                  <a:srgbClr val="3333FF"/>
                </a:solidFill>
                <a:latin typeface="Times New Roman" panose="02020603050405020304" pitchFamily="18" charset="0"/>
              </a:rPr>
              <a:t>Thứ</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tư </a:t>
            </a:r>
            <a:r>
              <a:rPr lang="en-US" altLang="en-US" b="1" err="1">
                <a:solidFill>
                  <a:srgbClr val="3333FF"/>
                </a:solidFill>
                <a:latin typeface="Times New Roman" panose="02020603050405020304" pitchFamily="18" charset="0"/>
              </a:rPr>
              <a:t>ngày</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15</a:t>
            </a:r>
            <a:r>
              <a:rPr lang="vi-VN" altLang="en-US" b="1" smtClean="0">
                <a:solidFill>
                  <a:srgbClr val="3333FF"/>
                </a:solidFill>
                <a:latin typeface="Times New Roman" panose="02020603050405020304" pitchFamily="18" charset="0"/>
              </a:rPr>
              <a:t> </a:t>
            </a:r>
            <a:r>
              <a:rPr lang="en-US" altLang="en-US" b="1" dirty="0" err="1" smtClean="0">
                <a:solidFill>
                  <a:srgbClr val="3333FF"/>
                </a:solidFill>
                <a:latin typeface="Times New Roman" panose="02020603050405020304" pitchFamily="18" charset="0"/>
              </a:rPr>
              <a:t>tháng</a:t>
            </a:r>
            <a:r>
              <a:rPr lang="en-US" altLang="en-US" b="1" dirty="0" smtClean="0">
                <a:solidFill>
                  <a:srgbClr val="3333FF"/>
                </a:solidFill>
                <a:latin typeface="Times New Roman" panose="02020603050405020304" pitchFamily="18" charset="0"/>
              </a:rPr>
              <a:t> </a:t>
            </a:r>
            <a:r>
              <a:rPr lang="vi-VN" altLang="en-US" b="1" dirty="0" smtClean="0">
                <a:solidFill>
                  <a:srgbClr val="3333FF"/>
                </a:solidFill>
                <a:latin typeface="Times New Roman" panose="02020603050405020304" pitchFamily="18" charset="0"/>
              </a:rPr>
              <a:t>4</a:t>
            </a:r>
            <a:r>
              <a:rPr lang="en-US" altLang="en-US" b="1" dirty="0" smtClean="0">
                <a:solidFill>
                  <a:srgbClr val="3333FF"/>
                </a:solidFill>
                <a:latin typeface="Times New Roman" panose="02020603050405020304" pitchFamily="18" charset="0"/>
              </a:rPr>
              <a:t> </a:t>
            </a:r>
            <a:r>
              <a:rPr lang="en-US" altLang="en-US" b="1" dirty="0" err="1">
                <a:solidFill>
                  <a:srgbClr val="3333FF"/>
                </a:solidFill>
                <a:latin typeface="Times New Roman" panose="02020603050405020304" pitchFamily="18" charset="0"/>
              </a:rPr>
              <a:t>năm</a:t>
            </a:r>
            <a:r>
              <a:rPr lang="en-US" altLang="en-US" b="1" dirty="0">
                <a:solidFill>
                  <a:srgbClr val="3333FF"/>
                </a:solidFill>
                <a:latin typeface="Times New Roman" panose="02020603050405020304" pitchFamily="18" charset="0"/>
              </a:rPr>
              <a:t> </a:t>
            </a:r>
            <a:r>
              <a:rPr lang="en-US" altLang="en-US" b="1" dirty="0" smtClean="0">
                <a:solidFill>
                  <a:srgbClr val="3333FF"/>
                </a:solidFill>
                <a:latin typeface="Times New Roman" panose="02020603050405020304" pitchFamily="18" charset="0"/>
              </a:rPr>
              <a:t>20</a:t>
            </a:r>
            <a:r>
              <a:rPr lang="vi-VN" altLang="en-US" b="1" dirty="0" smtClean="0">
                <a:solidFill>
                  <a:srgbClr val="3333FF"/>
                </a:solidFill>
                <a:latin typeface="Times New Roman" panose="02020603050405020304" pitchFamily="18" charset="0"/>
              </a:rPr>
              <a:t>20</a:t>
            </a:r>
            <a:r>
              <a:rPr lang="en-US" altLang="en-US" b="1">
                <a:solidFill>
                  <a:srgbClr val="3333FF"/>
                </a:solidFill>
                <a:latin typeface="Times New Roman" panose="02020603050405020304" pitchFamily="18" charset="0"/>
              </a:rPr>
              <a:t/>
            </a:r>
            <a:br>
              <a:rPr lang="en-US" altLang="en-US" b="1">
                <a:solidFill>
                  <a:srgbClr val="3333FF"/>
                </a:solidFill>
                <a:latin typeface="Times New Roman" panose="02020603050405020304" pitchFamily="18" charset="0"/>
              </a:rPr>
            </a:br>
            <a:r>
              <a:rPr lang="en-US" altLang="en-US" b="1" u="sng" smtClean="0">
                <a:solidFill>
                  <a:srgbClr val="3333FF"/>
                </a:solidFill>
                <a:latin typeface="Times New Roman" panose="02020603050405020304" pitchFamily="18" charset="0"/>
              </a:rPr>
              <a:t>Chính tả</a:t>
            </a:r>
            <a:endParaRPr lang="en-US" altLang="en-US" b="1" u="sng" dirty="0">
              <a:solidFill>
                <a:srgbClr val="3333FF"/>
              </a:solidFill>
              <a:latin typeface="Times New Roman" panose="02020603050405020304" pitchFamily="18" charset="0"/>
            </a:endParaRPr>
          </a:p>
        </p:txBody>
      </p:sp>
      <p:sp>
        <p:nvSpPr>
          <p:cNvPr id="21507" name="Text Box 5"/>
          <p:cNvSpPr>
            <a:spLocks noGrp="1" noChangeArrowheads="1"/>
          </p:cNvSpPr>
          <p:nvPr>
            <p:ph idx="1"/>
          </p:nvPr>
        </p:nvSpPr>
        <p:spPr>
          <a:xfrm>
            <a:off x="152400" y="1243002"/>
            <a:ext cx="8610600" cy="685800"/>
          </a:xfrm>
        </p:spPr>
        <p:txBody>
          <a:bodyPr/>
          <a:lstStyle/>
          <a:p>
            <a:pPr algn="ctr">
              <a:spcBef>
                <a:spcPct val="50000"/>
              </a:spcBef>
              <a:buNone/>
            </a:pPr>
            <a:r>
              <a:rPr lang="en-US" altLang="en-US" sz="2800" b="1" smtClean="0">
                <a:solidFill>
                  <a:srgbClr val="FF0000"/>
                </a:solidFill>
                <a:latin typeface="Times New Roman" pitchFamily="18" charset="0"/>
              </a:rPr>
              <a:t>Một nhà thông thái</a:t>
            </a:r>
            <a:endParaRPr lang="en-US" altLang="en-US" sz="2800" b="1" smtClean="0">
              <a:solidFill>
                <a:srgbClr val="FF0000"/>
              </a:solidFill>
              <a:latin typeface="Times New Roman" pitchFamily="18" charset="0"/>
            </a:endParaRPr>
          </a:p>
        </p:txBody>
      </p:sp>
      <p:sp>
        <p:nvSpPr>
          <p:cNvPr id="21508" name="Text Box 9"/>
          <p:cNvSpPr txBox="1">
            <a:spLocks noChangeArrowheads="1"/>
          </p:cNvSpPr>
          <p:nvPr/>
        </p:nvSpPr>
        <p:spPr bwMode="auto">
          <a:xfrm>
            <a:off x="3124200" y="5257800"/>
            <a:ext cx="1676400" cy="1062038"/>
          </a:xfrm>
          <a:prstGeom prst="rect">
            <a:avLst/>
          </a:prstGeom>
          <a:noFill/>
          <a:ln w="9525">
            <a:noFill/>
            <a:miter lim="800000"/>
            <a:headEnd/>
            <a:tailEnd/>
          </a:ln>
        </p:spPr>
        <p:txBody>
          <a:bodyPr>
            <a:spAutoFit/>
          </a:bodyPr>
          <a:lstStyle/>
          <a:p>
            <a:pPr eaLnBrk="1" hangingPunct="1">
              <a:spcBef>
                <a:spcPct val="50000"/>
              </a:spcBef>
            </a:pPr>
            <a:endParaRPr lang="en-US" altLang="en-US" sz="3600" b="1" u="sng"/>
          </a:p>
          <a:p>
            <a:pPr eaLnBrk="1" hangingPunct="1">
              <a:spcBef>
                <a:spcPct val="50000"/>
              </a:spcBef>
            </a:pPr>
            <a:endParaRPr lang="en-US" altLang="en-US" b="1"/>
          </a:p>
        </p:txBody>
      </p:sp>
      <p:sp>
        <p:nvSpPr>
          <p:cNvPr id="6" name="Rounded Rectangle 5"/>
          <p:cNvSpPr/>
          <p:nvPr/>
        </p:nvSpPr>
        <p:spPr>
          <a:xfrm>
            <a:off x="214282" y="2438416"/>
            <a:ext cx="8686800" cy="3276600"/>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just">
              <a:defRPr/>
            </a:pP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Ông Trương Vĩnh Ký là người có hiểu biết rất rộng. Nhà thông thái này đã sử dụng thành thạo tới hơn 26 ngôn ngữ, tham gia nhiều hội nghiên cứu quốc tế. Ông để lại cho chúng ta hơn 100 bộ sách có giá trị về ngôn ngữ, lịch sử, văn học, địa lí,… Người đương thời liệt ông vào hàng 18 nhà bác họ nổi tiếng thế giới.</a:t>
            </a:r>
            <a:endParaRPr lang="en-US" sz="2800">
              <a:latin typeface="Times New Roman" pitchFamily="18" charset="0"/>
              <a:cs typeface="Times New Roman" pitchFamily="18" charset="0"/>
            </a:endParaRP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0" y="0"/>
            <a:ext cx="8686800" cy="1173163"/>
          </a:xfrm>
        </p:spPr>
        <p:txBody>
          <a:bodyPr rtlCol="0">
            <a:normAutofit fontScale="90000"/>
          </a:bodyPr>
          <a:lstStyle/>
          <a:p>
            <a:pPr algn="ctr" eaLnBrk="1" fontAlgn="auto" hangingPunct="1">
              <a:spcAft>
                <a:spcPts val="0"/>
              </a:spcAft>
              <a:defRPr/>
            </a:pPr>
            <a:r>
              <a:rPr lang="en-US" altLang="en-US" b="1" err="1">
                <a:solidFill>
                  <a:srgbClr val="3333FF"/>
                </a:solidFill>
                <a:latin typeface="Times New Roman" panose="02020603050405020304" pitchFamily="18" charset="0"/>
              </a:rPr>
              <a:t>Thứ</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tư </a:t>
            </a:r>
            <a:r>
              <a:rPr lang="en-US" altLang="en-US" b="1" err="1">
                <a:solidFill>
                  <a:srgbClr val="3333FF"/>
                </a:solidFill>
                <a:latin typeface="Times New Roman" panose="02020603050405020304" pitchFamily="18" charset="0"/>
              </a:rPr>
              <a:t>ngày</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15</a:t>
            </a:r>
            <a:r>
              <a:rPr lang="vi-VN" altLang="en-US" b="1" smtClean="0">
                <a:solidFill>
                  <a:srgbClr val="3333FF"/>
                </a:solidFill>
                <a:latin typeface="Times New Roman" panose="02020603050405020304" pitchFamily="18" charset="0"/>
              </a:rPr>
              <a:t> </a:t>
            </a:r>
            <a:r>
              <a:rPr lang="en-US" altLang="en-US" b="1" dirty="0" err="1" smtClean="0">
                <a:solidFill>
                  <a:srgbClr val="3333FF"/>
                </a:solidFill>
                <a:latin typeface="Times New Roman" panose="02020603050405020304" pitchFamily="18" charset="0"/>
              </a:rPr>
              <a:t>tháng</a:t>
            </a:r>
            <a:r>
              <a:rPr lang="en-US" altLang="en-US" b="1" dirty="0" smtClean="0">
                <a:solidFill>
                  <a:srgbClr val="3333FF"/>
                </a:solidFill>
                <a:latin typeface="Times New Roman" panose="02020603050405020304" pitchFamily="18" charset="0"/>
              </a:rPr>
              <a:t> </a:t>
            </a:r>
            <a:r>
              <a:rPr lang="vi-VN" altLang="en-US" b="1" dirty="0" smtClean="0">
                <a:solidFill>
                  <a:srgbClr val="3333FF"/>
                </a:solidFill>
                <a:latin typeface="Times New Roman" panose="02020603050405020304" pitchFamily="18" charset="0"/>
              </a:rPr>
              <a:t>4</a:t>
            </a:r>
            <a:r>
              <a:rPr lang="en-US" altLang="en-US" b="1" dirty="0" smtClean="0">
                <a:solidFill>
                  <a:srgbClr val="3333FF"/>
                </a:solidFill>
                <a:latin typeface="Times New Roman" panose="02020603050405020304" pitchFamily="18" charset="0"/>
              </a:rPr>
              <a:t> </a:t>
            </a:r>
            <a:r>
              <a:rPr lang="en-US" altLang="en-US" b="1" dirty="0" err="1">
                <a:solidFill>
                  <a:srgbClr val="3333FF"/>
                </a:solidFill>
                <a:latin typeface="Times New Roman" panose="02020603050405020304" pitchFamily="18" charset="0"/>
              </a:rPr>
              <a:t>năm</a:t>
            </a:r>
            <a:r>
              <a:rPr lang="en-US" altLang="en-US" b="1" dirty="0">
                <a:solidFill>
                  <a:srgbClr val="3333FF"/>
                </a:solidFill>
                <a:latin typeface="Times New Roman" panose="02020603050405020304" pitchFamily="18" charset="0"/>
              </a:rPr>
              <a:t> </a:t>
            </a:r>
            <a:r>
              <a:rPr lang="en-US" altLang="en-US" b="1" dirty="0" smtClean="0">
                <a:solidFill>
                  <a:srgbClr val="3333FF"/>
                </a:solidFill>
                <a:latin typeface="Times New Roman" panose="02020603050405020304" pitchFamily="18" charset="0"/>
              </a:rPr>
              <a:t>20</a:t>
            </a:r>
            <a:r>
              <a:rPr lang="vi-VN" altLang="en-US" b="1" dirty="0" smtClean="0">
                <a:solidFill>
                  <a:srgbClr val="3333FF"/>
                </a:solidFill>
                <a:latin typeface="Times New Roman" panose="02020603050405020304" pitchFamily="18" charset="0"/>
              </a:rPr>
              <a:t>20</a:t>
            </a:r>
            <a:r>
              <a:rPr lang="en-US" altLang="en-US" b="1">
                <a:solidFill>
                  <a:srgbClr val="3333FF"/>
                </a:solidFill>
                <a:latin typeface="Times New Roman" panose="02020603050405020304" pitchFamily="18" charset="0"/>
              </a:rPr>
              <a:t/>
            </a:r>
            <a:br>
              <a:rPr lang="en-US" altLang="en-US" b="1">
                <a:solidFill>
                  <a:srgbClr val="3333FF"/>
                </a:solidFill>
                <a:latin typeface="Times New Roman" panose="02020603050405020304" pitchFamily="18" charset="0"/>
              </a:rPr>
            </a:br>
            <a:r>
              <a:rPr lang="en-US" altLang="en-US" b="1" u="sng" smtClean="0">
                <a:solidFill>
                  <a:srgbClr val="3333FF"/>
                </a:solidFill>
                <a:latin typeface="Times New Roman" panose="02020603050405020304" pitchFamily="18" charset="0"/>
              </a:rPr>
              <a:t>Chính tả</a:t>
            </a:r>
            <a:endParaRPr lang="en-US" altLang="en-US" b="1" u="sng" dirty="0">
              <a:solidFill>
                <a:srgbClr val="3333FF"/>
              </a:solidFill>
              <a:latin typeface="Times New Roman" panose="02020603050405020304" pitchFamily="18" charset="0"/>
            </a:endParaRPr>
          </a:p>
        </p:txBody>
      </p:sp>
      <p:sp>
        <p:nvSpPr>
          <p:cNvPr id="22531" name="Text Box 5"/>
          <p:cNvSpPr>
            <a:spLocks noGrp="1" noChangeArrowheads="1"/>
          </p:cNvSpPr>
          <p:nvPr>
            <p:ph idx="1"/>
          </p:nvPr>
        </p:nvSpPr>
        <p:spPr>
          <a:xfrm>
            <a:off x="152400" y="1243002"/>
            <a:ext cx="8610600" cy="685800"/>
          </a:xfrm>
        </p:spPr>
        <p:txBody>
          <a:bodyPr/>
          <a:lstStyle/>
          <a:p>
            <a:pPr algn="ctr" eaLnBrk="1" hangingPunct="1">
              <a:spcBef>
                <a:spcPct val="50000"/>
              </a:spcBef>
              <a:buFontTx/>
              <a:buNone/>
            </a:pPr>
            <a:r>
              <a:rPr lang="en-US" altLang="en-US" sz="2800" b="1" smtClean="0">
                <a:solidFill>
                  <a:srgbClr val="FF0000"/>
                </a:solidFill>
                <a:latin typeface="Times New Roman" pitchFamily="18" charset="0"/>
              </a:rPr>
              <a:t>Một nhà thông thái</a:t>
            </a:r>
            <a:endParaRPr lang="en-US" altLang="en-US" sz="2800" b="1" smtClean="0">
              <a:solidFill>
                <a:srgbClr val="FF0000"/>
              </a:solidFill>
              <a:latin typeface="Times New Roman" pitchFamily="18" charset="0"/>
            </a:endParaRPr>
          </a:p>
        </p:txBody>
      </p:sp>
      <p:sp>
        <p:nvSpPr>
          <p:cNvPr id="6" name="TextBox 5"/>
          <p:cNvSpPr txBox="1"/>
          <p:nvPr/>
        </p:nvSpPr>
        <p:spPr>
          <a:xfrm>
            <a:off x="228600" y="2741654"/>
            <a:ext cx="8610600" cy="3172407"/>
          </a:xfrm>
          <a:prstGeom prst="rect">
            <a:avLst/>
          </a:prstGeom>
          <a:noFill/>
        </p:spPr>
        <p:txBody>
          <a:bodyPr>
            <a:spAutoFit/>
          </a:bodyPr>
          <a:lstStyle/>
          <a:p>
            <a:pPr>
              <a:lnSpc>
                <a:spcPct val="139000"/>
              </a:lnSpc>
              <a:defRPr/>
            </a:pPr>
            <a:r>
              <a:rPr lang="en-US" sz="2400" b="1" u="sng">
                <a:latin typeface="Times New Roman" pitchFamily="18" charset="0"/>
                <a:cs typeface="Times New Roman" pitchFamily="18" charset="0"/>
              </a:rPr>
              <a:t>Bài </a:t>
            </a:r>
            <a:r>
              <a:rPr lang="en-US" sz="2400" b="1" u="sng" smtClean="0">
                <a:latin typeface="Times New Roman" pitchFamily="18" charset="0"/>
                <a:cs typeface="Times New Roman" pitchFamily="18" charset="0"/>
              </a:rPr>
              <a:t>tập 2a:</a:t>
            </a:r>
            <a:r>
              <a:rPr lang="en-US" sz="2400" i="1" smtClean="0">
                <a:latin typeface="Times New Roman" pitchFamily="18" charset="0"/>
                <a:cs typeface="Times New Roman" pitchFamily="18" charset="0"/>
              </a:rPr>
              <a:t>Tìm các từ chứa tiếng bắt đầu bằng </a:t>
            </a:r>
            <a:r>
              <a:rPr lang="en-US" sz="2400" b="1" i="1" smtClean="0">
                <a:latin typeface="Times New Roman" pitchFamily="18" charset="0"/>
                <a:cs typeface="Times New Roman" pitchFamily="18" charset="0"/>
              </a:rPr>
              <a:t>r, d, gi </a:t>
            </a:r>
            <a:r>
              <a:rPr lang="en-US" sz="2400" i="1" smtClean="0">
                <a:latin typeface="Times New Roman" pitchFamily="18" charset="0"/>
                <a:cs typeface="Times New Roman" pitchFamily="18" charset="0"/>
              </a:rPr>
              <a:t>có nghĩa như sau:</a:t>
            </a:r>
          </a:p>
          <a:p>
            <a:pPr>
              <a:lnSpc>
                <a:spcPct val="139000"/>
              </a:lnSpc>
              <a:buFontTx/>
              <a:buChar char="-"/>
              <a:defRPr/>
            </a:pPr>
            <a:r>
              <a:rPr lang="en-US" sz="2400" smtClean="0">
                <a:latin typeface="Times New Roman" pitchFamily="18" charset="0"/>
                <a:cs typeface="Times New Roman" pitchFamily="18" charset="0"/>
              </a:rPr>
              <a:t>Máy thu thanh, thường dùng để nghe tin tức:</a:t>
            </a:r>
          </a:p>
          <a:p>
            <a:pPr>
              <a:lnSpc>
                <a:spcPct val="139000"/>
              </a:lnSpc>
              <a:buFontTx/>
              <a:buChar char="-"/>
              <a:defRPr/>
            </a:pP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Người chuyên nghiên cứu, bào chế thuốc chữa bệnh:</a:t>
            </a:r>
          </a:p>
          <a:p>
            <a:pPr>
              <a:lnSpc>
                <a:spcPct val="139000"/>
              </a:lnSpc>
              <a:buFontTx/>
              <a:buChar char="-"/>
              <a:defRPr/>
            </a:pPr>
            <a:r>
              <a:rPr lang="en-US" sz="2400" smtClean="0">
                <a:latin typeface="Times New Roman" pitchFamily="18" charset="0"/>
                <a:cs typeface="Times New Roman" pitchFamily="18" charset="0"/>
              </a:rPr>
              <a:t>Đơn vị thời gian nhỏ hơn phút:</a:t>
            </a:r>
            <a:endParaRPr lang="en-US" sz="2400">
              <a:latin typeface="Times New Roman" pitchFamily="18" charset="0"/>
              <a:cs typeface="Times New Roman" pitchFamily="18" charset="0"/>
            </a:endParaRPr>
          </a:p>
          <a:p>
            <a:pPr marL="342900" indent="-342900">
              <a:lnSpc>
                <a:spcPct val="139000"/>
              </a:lnSpc>
              <a:defRPr/>
            </a:pPr>
            <a:endParaRPr lang="vi-VN" sz="2400">
              <a:latin typeface="Times New Roman" pitchFamily="18" charset="0"/>
              <a:cs typeface="Times New Roman" pitchFamily="18" charset="0"/>
            </a:endParaRPr>
          </a:p>
        </p:txBody>
      </p:sp>
      <p:sp>
        <p:nvSpPr>
          <p:cNvPr id="20" name="TextBox 19"/>
          <p:cNvSpPr txBox="1"/>
          <p:nvPr/>
        </p:nvSpPr>
        <p:spPr>
          <a:xfrm>
            <a:off x="6072198" y="3786190"/>
            <a:ext cx="1090363" cy="461665"/>
          </a:xfrm>
          <a:prstGeom prst="rect">
            <a:avLst/>
          </a:prstGeom>
          <a:noFill/>
        </p:spPr>
        <p:txBody>
          <a:bodyPr wrap="none" rtlCol="0">
            <a:spAutoFit/>
          </a:bodyPr>
          <a:lstStyle/>
          <a:p>
            <a:r>
              <a:rPr lang="en-US" sz="2400" b="1" smtClean="0">
                <a:solidFill>
                  <a:srgbClr val="FF0000"/>
                </a:solidFill>
                <a:latin typeface="Times New Roman" pitchFamily="18" charset="0"/>
                <a:cs typeface="Times New Roman" pitchFamily="18" charset="0"/>
              </a:rPr>
              <a:t>ra-đi-ô</a:t>
            </a:r>
            <a:endParaRPr lang="en-US" sz="2400" b="1">
              <a:solidFill>
                <a:srgbClr val="FF0000"/>
              </a:solidFill>
              <a:latin typeface="Times New Roman" pitchFamily="18" charset="0"/>
              <a:cs typeface="Times New Roman" pitchFamily="18" charset="0"/>
            </a:endParaRPr>
          </a:p>
        </p:txBody>
      </p:sp>
      <p:sp>
        <p:nvSpPr>
          <p:cNvPr id="21" name="TextBox 20"/>
          <p:cNvSpPr txBox="1"/>
          <p:nvPr/>
        </p:nvSpPr>
        <p:spPr>
          <a:xfrm>
            <a:off x="7015065" y="4396095"/>
            <a:ext cx="1128835" cy="461665"/>
          </a:xfrm>
          <a:prstGeom prst="rect">
            <a:avLst/>
          </a:prstGeom>
          <a:noFill/>
        </p:spPr>
        <p:txBody>
          <a:bodyPr wrap="none" rtlCol="0">
            <a:spAutoFit/>
          </a:bodyPr>
          <a:lstStyle/>
          <a:p>
            <a:r>
              <a:rPr lang="en-US" sz="2400" b="1">
                <a:solidFill>
                  <a:srgbClr val="FF0000"/>
                </a:solidFill>
                <a:latin typeface="Times New Roman" pitchFamily="18" charset="0"/>
                <a:cs typeface="Times New Roman" pitchFamily="18" charset="0"/>
              </a:rPr>
              <a:t>d</a:t>
            </a:r>
            <a:r>
              <a:rPr lang="en-US" sz="2400" b="1" smtClean="0">
                <a:solidFill>
                  <a:srgbClr val="FF0000"/>
                </a:solidFill>
                <a:latin typeface="Times New Roman" pitchFamily="18" charset="0"/>
                <a:cs typeface="Times New Roman" pitchFamily="18" charset="0"/>
              </a:rPr>
              <a:t>ược sĩ</a:t>
            </a:r>
            <a:endParaRPr lang="en-US" sz="2400" b="1">
              <a:solidFill>
                <a:srgbClr val="FF0000"/>
              </a:solidFill>
              <a:latin typeface="Times New Roman" pitchFamily="18" charset="0"/>
              <a:cs typeface="Times New Roman" pitchFamily="18" charset="0"/>
            </a:endParaRPr>
          </a:p>
        </p:txBody>
      </p:sp>
      <p:sp>
        <p:nvSpPr>
          <p:cNvPr id="22" name="TextBox 21"/>
          <p:cNvSpPr txBox="1"/>
          <p:nvPr/>
        </p:nvSpPr>
        <p:spPr>
          <a:xfrm>
            <a:off x="4269338" y="4857760"/>
            <a:ext cx="731290" cy="461665"/>
          </a:xfrm>
          <a:prstGeom prst="rect">
            <a:avLst/>
          </a:prstGeom>
          <a:noFill/>
        </p:spPr>
        <p:txBody>
          <a:bodyPr wrap="none" rtlCol="0">
            <a:spAutoFit/>
          </a:bodyPr>
          <a:lstStyle/>
          <a:p>
            <a:r>
              <a:rPr lang="en-US" sz="2400" b="1" smtClean="0">
                <a:solidFill>
                  <a:srgbClr val="FF0000"/>
                </a:solidFill>
                <a:latin typeface="Times New Roman" pitchFamily="18" charset="0"/>
                <a:cs typeface="Times New Roman" pitchFamily="18" charset="0"/>
              </a:rPr>
              <a:t>giây</a:t>
            </a:r>
            <a:endParaRPr lang="en-US" sz="2400" b="1">
              <a:solidFill>
                <a:srgbClr val="FF0000"/>
              </a:solidFill>
              <a:latin typeface="Times New Roman" pitchFamily="18" charset="0"/>
              <a:cs typeface="Times New Roman" pitchFamily="18" charset="0"/>
            </a:endParaRP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0" y="0"/>
            <a:ext cx="8686800" cy="1173163"/>
          </a:xfrm>
        </p:spPr>
        <p:txBody>
          <a:bodyPr rtlCol="0">
            <a:normAutofit fontScale="90000"/>
          </a:bodyPr>
          <a:lstStyle/>
          <a:p>
            <a:pPr algn="ctr" eaLnBrk="1" fontAlgn="auto" hangingPunct="1">
              <a:spcAft>
                <a:spcPts val="0"/>
              </a:spcAft>
              <a:defRPr/>
            </a:pPr>
            <a:r>
              <a:rPr lang="en-US" altLang="en-US" b="1" err="1">
                <a:solidFill>
                  <a:srgbClr val="3333FF"/>
                </a:solidFill>
                <a:latin typeface="Times New Roman" panose="02020603050405020304" pitchFamily="18" charset="0"/>
              </a:rPr>
              <a:t>Thứ</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tư </a:t>
            </a:r>
            <a:r>
              <a:rPr lang="en-US" altLang="en-US" b="1" err="1">
                <a:solidFill>
                  <a:srgbClr val="3333FF"/>
                </a:solidFill>
                <a:latin typeface="Times New Roman" panose="02020603050405020304" pitchFamily="18" charset="0"/>
              </a:rPr>
              <a:t>ngày</a:t>
            </a:r>
            <a:r>
              <a:rPr lang="en-US" altLang="en-US" b="1">
                <a:solidFill>
                  <a:srgbClr val="3333FF"/>
                </a:solidFill>
                <a:latin typeface="Times New Roman" panose="02020603050405020304" pitchFamily="18" charset="0"/>
              </a:rPr>
              <a:t> </a:t>
            </a:r>
            <a:r>
              <a:rPr lang="en-US" altLang="en-US" b="1" smtClean="0">
                <a:solidFill>
                  <a:srgbClr val="3333FF"/>
                </a:solidFill>
                <a:latin typeface="Times New Roman" panose="02020603050405020304" pitchFamily="18" charset="0"/>
              </a:rPr>
              <a:t>15</a:t>
            </a:r>
            <a:r>
              <a:rPr lang="vi-VN" altLang="en-US" b="1" smtClean="0">
                <a:solidFill>
                  <a:srgbClr val="3333FF"/>
                </a:solidFill>
                <a:latin typeface="Times New Roman" panose="02020603050405020304" pitchFamily="18" charset="0"/>
              </a:rPr>
              <a:t> </a:t>
            </a:r>
            <a:r>
              <a:rPr lang="en-US" altLang="en-US" b="1" dirty="0" err="1" smtClean="0">
                <a:solidFill>
                  <a:srgbClr val="3333FF"/>
                </a:solidFill>
                <a:latin typeface="Times New Roman" panose="02020603050405020304" pitchFamily="18" charset="0"/>
              </a:rPr>
              <a:t>tháng</a:t>
            </a:r>
            <a:r>
              <a:rPr lang="en-US" altLang="en-US" b="1" dirty="0" smtClean="0">
                <a:solidFill>
                  <a:srgbClr val="3333FF"/>
                </a:solidFill>
                <a:latin typeface="Times New Roman" panose="02020603050405020304" pitchFamily="18" charset="0"/>
              </a:rPr>
              <a:t> </a:t>
            </a:r>
            <a:r>
              <a:rPr lang="vi-VN" altLang="en-US" b="1" dirty="0" smtClean="0">
                <a:solidFill>
                  <a:srgbClr val="3333FF"/>
                </a:solidFill>
                <a:latin typeface="Times New Roman" panose="02020603050405020304" pitchFamily="18" charset="0"/>
              </a:rPr>
              <a:t>4</a:t>
            </a:r>
            <a:r>
              <a:rPr lang="en-US" altLang="en-US" b="1" dirty="0" smtClean="0">
                <a:solidFill>
                  <a:srgbClr val="3333FF"/>
                </a:solidFill>
                <a:latin typeface="Times New Roman" panose="02020603050405020304" pitchFamily="18" charset="0"/>
              </a:rPr>
              <a:t> </a:t>
            </a:r>
            <a:r>
              <a:rPr lang="en-US" altLang="en-US" b="1" dirty="0" err="1">
                <a:solidFill>
                  <a:srgbClr val="3333FF"/>
                </a:solidFill>
                <a:latin typeface="Times New Roman" panose="02020603050405020304" pitchFamily="18" charset="0"/>
              </a:rPr>
              <a:t>năm</a:t>
            </a:r>
            <a:r>
              <a:rPr lang="en-US" altLang="en-US" b="1" dirty="0">
                <a:solidFill>
                  <a:srgbClr val="3333FF"/>
                </a:solidFill>
                <a:latin typeface="Times New Roman" panose="02020603050405020304" pitchFamily="18" charset="0"/>
              </a:rPr>
              <a:t> </a:t>
            </a:r>
            <a:r>
              <a:rPr lang="en-US" altLang="en-US" b="1" dirty="0" smtClean="0">
                <a:solidFill>
                  <a:srgbClr val="3333FF"/>
                </a:solidFill>
                <a:latin typeface="Times New Roman" panose="02020603050405020304" pitchFamily="18" charset="0"/>
              </a:rPr>
              <a:t>20</a:t>
            </a:r>
            <a:r>
              <a:rPr lang="vi-VN" altLang="en-US" b="1" dirty="0" smtClean="0">
                <a:solidFill>
                  <a:srgbClr val="3333FF"/>
                </a:solidFill>
                <a:latin typeface="Times New Roman" panose="02020603050405020304" pitchFamily="18" charset="0"/>
              </a:rPr>
              <a:t>20</a:t>
            </a:r>
            <a:r>
              <a:rPr lang="en-US" altLang="en-US" b="1">
                <a:solidFill>
                  <a:srgbClr val="3333FF"/>
                </a:solidFill>
                <a:latin typeface="Times New Roman" panose="02020603050405020304" pitchFamily="18" charset="0"/>
              </a:rPr>
              <a:t/>
            </a:r>
            <a:br>
              <a:rPr lang="en-US" altLang="en-US" b="1">
                <a:solidFill>
                  <a:srgbClr val="3333FF"/>
                </a:solidFill>
                <a:latin typeface="Times New Roman" panose="02020603050405020304" pitchFamily="18" charset="0"/>
              </a:rPr>
            </a:br>
            <a:r>
              <a:rPr lang="en-US" altLang="en-US" b="1" u="sng" smtClean="0">
                <a:solidFill>
                  <a:srgbClr val="3333FF"/>
                </a:solidFill>
                <a:latin typeface="Times New Roman" panose="02020603050405020304" pitchFamily="18" charset="0"/>
              </a:rPr>
              <a:t>Chính tả</a:t>
            </a:r>
            <a:endParaRPr lang="en-US" altLang="en-US" b="1" u="sng" dirty="0">
              <a:solidFill>
                <a:srgbClr val="3333FF"/>
              </a:solidFill>
              <a:latin typeface="Times New Roman" panose="02020603050405020304" pitchFamily="18" charset="0"/>
            </a:endParaRPr>
          </a:p>
        </p:txBody>
      </p:sp>
      <p:sp>
        <p:nvSpPr>
          <p:cNvPr id="22531" name="Text Box 5"/>
          <p:cNvSpPr>
            <a:spLocks noGrp="1" noChangeArrowheads="1"/>
          </p:cNvSpPr>
          <p:nvPr>
            <p:ph idx="1"/>
          </p:nvPr>
        </p:nvSpPr>
        <p:spPr>
          <a:xfrm>
            <a:off x="152400" y="1243002"/>
            <a:ext cx="8610600" cy="685800"/>
          </a:xfrm>
        </p:spPr>
        <p:txBody>
          <a:bodyPr/>
          <a:lstStyle/>
          <a:p>
            <a:pPr algn="ctr" eaLnBrk="1" hangingPunct="1">
              <a:spcBef>
                <a:spcPct val="50000"/>
              </a:spcBef>
              <a:buFontTx/>
              <a:buNone/>
            </a:pPr>
            <a:r>
              <a:rPr lang="en-US" altLang="en-US" sz="2800" b="1" smtClean="0">
                <a:solidFill>
                  <a:srgbClr val="FF0000"/>
                </a:solidFill>
                <a:latin typeface="Times New Roman" pitchFamily="18" charset="0"/>
              </a:rPr>
              <a:t>Một nhà thông thái</a:t>
            </a:r>
            <a:endParaRPr lang="en-US" altLang="en-US" sz="2800" b="1" smtClean="0">
              <a:solidFill>
                <a:srgbClr val="FF0000"/>
              </a:solidFill>
              <a:latin typeface="Times New Roman" pitchFamily="18" charset="0"/>
            </a:endParaRPr>
          </a:p>
        </p:txBody>
      </p:sp>
      <p:sp>
        <p:nvSpPr>
          <p:cNvPr id="6" name="TextBox 5"/>
          <p:cNvSpPr txBox="1"/>
          <p:nvPr/>
        </p:nvSpPr>
        <p:spPr>
          <a:xfrm>
            <a:off x="-71470" y="2741654"/>
            <a:ext cx="8610600" cy="2145716"/>
          </a:xfrm>
          <a:prstGeom prst="rect">
            <a:avLst/>
          </a:prstGeom>
          <a:noFill/>
        </p:spPr>
        <p:txBody>
          <a:bodyPr>
            <a:spAutoFit/>
          </a:bodyPr>
          <a:lstStyle/>
          <a:p>
            <a:pPr>
              <a:lnSpc>
                <a:spcPct val="139000"/>
              </a:lnSpc>
              <a:defRPr/>
            </a:pPr>
            <a:r>
              <a:rPr lang="en-US" sz="2400" b="1" u="sng">
                <a:latin typeface="Times New Roman" pitchFamily="18" charset="0"/>
                <a:cs typeface="Times New Roman" pitchFamily="18" charset="0"/>
              </a:rPr>
              <a:t>Bài </a:t>
            </a:r>
            <a:r>
              <a:rPr lang="en-US" sz="2400" b="1" u="sng" smtClean="0">
                <a:latin typeface="Times New Roman" pitchFamily="18" charset="0"/>
                <a:cs typeface="Times New Roman" pitchFamily="18" charset="0"/>
              </a:rPr>
              <a:t>tập 3a: </a:t>
            </a:r>
            <a:r>
              <a:rPr lang="en-US" sz="2400" b="1" smtClean="0">
                <a:latin typeface="Times New Roman" pitchFamily="18" charset="0"/>
                <a:cs typeface="Times New Roman" pitchFamily="18" charset="0"/>
              </a:rPr>
              <a:t>Thi tìm nhanh các từ chỉ hoạt động</a:t>
            </a:r>
          </a:p>
          <a:p>
            <a:pPr>
              <a:lnSpc>
                <a:spcPct val="139000"/>
              </a:lnSpc>
              <a:buFontTx/>
              <a:buChar char="-"/>
              <a:defRPr/>
            </a:pPr>
            <a:r>
              <a:rPr lang="en-US" sz="2400" smtClean="0">
                <a:latin typeface="Times New Roman" pitchFamily="18" charset="0"/>
                <a:cs typeface="Times New Roman" pitchFamily="18" charset="0"/>
              </a:rPr>
              <a:t> Chứa tiếng bắt đầu bằng r:</a:t>
            </a:r>
          </a:p>
          <a:p>
            <a:pPr>
              <a:lnSpc>
                <a:spcPct val="139000"/>
              </a:lnSpc>
              <a:buFontTx/>
              <a:buChar char="-"/>
              <a:defRPr/>
            </a:pPr>
            <a:r>
              <a:rPr lang="en-US" sz="2400" smtClean="0">
                <a:latin typeface="Times New Roman" pitchFamily="18" charset="0"/>
                <a:cs typeface="Times New Roman" pitchFamily="18" charset="0"/>
              </a:rPr>
              <a:t> Chứa tiếng bắng đầu bằng d:</a:t>
            </a:r>
          </a:p>
          <a:p>
            <a:pPr>
              <a:lnSpc>
                <a:spcPct val="139000"/>
              </a:lnSpc>
              <a:buFontTx/>
              <a:buChar char="-"/>
              <a:defRPr/>
            </a:pPr>
            <a:r>
              <a:rPr lang="en-US" sz="2400" smtClean="0">
                <a:latin typeface="Times New Roman" pitchFamily="18" charset="0"/>
                <a:cs typeface="Times New Roman" pitchFamily="18" charset="0"/>
              </a:rPr>
              <a:t> Chứa tiếng bắt đầu bằng gi: </a:t>
            </a:r>
            <a:endParaRPr lang="vi-VN" sz="2400">
              <a:latin typeface="Times New Roman" pitchFamily="18" charset="0"/>
              <a:cs typeface="Times New Roman" pitchFamily="18" charset="0"/>
            </a:endParaRPr>
          </a:p>
        </p:txBody>
      </p:sp>
      <p:sp>
        <p:nvSpPr>
          <p:cNvPr id="5" name="TextBox 4"/>
          <p:cNvSpPr txBox="1"/>
          <p:nvPr/>
        </p:nvSpPr>
        <p:spPr>
          <a:xfrm>
            <a:off x="3500430" y="3286124"/>
            <a:ext cx="5142626" cy="461665"/>
          </a:xfrm>
          <a:prstGeom prst="rect">
            <a:avLst/>
          </a:prstGeom>
          <a:noFill/>
        </p:spPr>
        <p:txBody>
          <a:bodyPr wrap="none" rtlCol="0">
            <a:spAutoFit/>
          </a:bodyPr>
          <a:lstStyle/>
          <a:p>
            <a:r>
              <a:rPr lang="en-US" sz="2400" b="1">
                <a:solidFill>
                  <a:srgbClr val="FF0000"/>
                </a:solidFill>
                <a:latin typeface="Times New Roman" pitchFamily="18" charset="0"/>
                <a:cs typeface="Times New Roman" pitchFamily="18" charset="0"/>
              </a:rPr>
              <a:t>r</a:t>
            </a:r>
            <a:r>
              <a:rPr lang="en-US" sz="2400" b="1" smtClean="0">
                <a:solidFill>
                  <a:srgbClr val="FF0000"/>
                </a:solidFill>
                <a:latin typeface="Times New Roman" pitchFamily="18" charset="0"/>
                <a:cs typeface="Times New Roman" pitchFamily="18" charset="0"/>
              </a:rPr>
              <a:t>eo lên, rung cây, rang cơm, rán cá,…</a:t>
            </a:r>
            <a:endParaRPr lang="en-US" sz="2400" b="1">
              <a:solidFill>
                <a:srgbClr val="FF0000"/>
              </a:solidFill>
              <a:latin typeface="Times New Roman" pitchFamily="18" charset="0"/>
              <a:cs typeface="Times New Roman" pitchFamily="18" charset="0"/>
            </a:endParaRPr>
          </a:p>
        </p:txBody>
      </p:sp>
      <p:sp>
        <p:nvSpPr>
          <p:cNvPr id="7" name="TextBox 6"/>
          <p:cNvSpPr txBox="1"/>
          <p:nvPr/>
        </p:nvSpPr>
        <p:spPr>
          <a:xfrm>
            <a:off x="3644216" y="3824591"/>
            <a:ext cx="5205912" cy="461665"/>
          </a:xfrm>
          <a:prstGeom prst="rect">
            <a:avLst/>
          </a:prstGeom>
          <a:noFill/>
        </p:spPr>
        <p:txBody>
          <a:bodyPr wrap="none" rtlCol="0">
            <a:spAutoFit/>
          </a:bodyPr>
          <a:lstStyle/>
          <a:p>
            <a:r>
              <a:rPr lang="en-US" sz="2400" b="1">
                <a:solidFill>
                  <a:srgbClr val="FF0000"/>
                </a:solidFill>
                <a:latin typeface="Times New Roman" pitchFamily="18" charset="0"/>
                <a:cs typeface="Times New Roman" pitchFamily="18" charset="0"/>
              </a:rPr>
              <a:t>d</a:t>
            </a:r>
            <a:r>
              <a:rPr lang="en-US" sz="2400" b="1" smtClean="0">
                <a:solidFill>
                  <a:srgbClr val="FF0000"/>
                </a:solidFill>
                <a:latin typeface="Times New Roman" pitchFamily="18" charset="0"/>
                <a:cs typeface="Times New Roman" pitchFamily="18" charset="0"/>
              </a:rPr>
              <a:t>ạy học, dỗ dành, dạo chơi, dang tay,..</a:t>
            </a:r>
            <a:endParaRPr lang="en-US" sz="2400" b="1">
              <a:solidFill>
                <a:srgbClr val="FF0000"/>
              </a:solidFill>
              <a:latin typeface="Times New Roman" pitchFamily="18" charset="0"/>
              <a:cs typeface="Times New Roman" pitchFamily="18" charset="0"/>
            </a:endParaRPr>
          </a:p>
        </p:txBody>
      </p:sp>
      <p:sp>
        <p:nvSpPr>
          <p:cNvPr id="8" name="TextBox 7"/>
          <p:cNvSpPr txBox="1"/>
          <p:nvPr/>
        </p:nvSpPr>
        <p:spPr>
          <a:xfrm>
            <a:off x="3571868" y="4357694"/>
            <a:ext cx="5559535" cy="461665"/>
          </a:xfrm>
          <a:prstGeom prst="rect">
            <a:avLst/>
          </a:prstGeom>
          <a:noFill/>
        </p:spPr>
        <p:txBody>
          <a:bodyPr wrap="none" rtlCol="0">
            <a:spAutoFit/>
          </a:bodyPr>
          <a:lstStyle/>
          <a:p>
            <a:r>
              <a:rPr lang="en-US" sz="2400" b="1">
                <a:solidFill>
                  <a:srgbClr val="FF0000"/>
                </a:solidFill>
                <a:latin typeface="Times New Roman" pitchFamily="18" charset="0"/>
                <a:cs typeface="Times New Roman" pitchFamily="18" charset="0"/>
              </a:rPr>
              <a:t>g</a:t>
            </a:r>
            <a:r>
              <a:rPr lang="en-US" sz="2400" b="1" smtClean="0">
                <a:solidFill>
                  <a:srgbClr val="FF0000"/>
                </a:solidFill>
                <a:latin typeface="Times New Roman" pitchFamily="18" charset="0"/>
                <a:cs typeface="Times New Roman" pitchFamily="18" charset="0"/>
              </a:rPr>
              <a:t>iành giật, gieo hạt, giao việc, giảng bài,..</a:t>
            </a:r>
            <a:endParaRPr lang="en-US" sz="2400" b="1">
              <a:solidFill>
                <a:srgbClr val="FF0000"/>
              </a:solidFill>
              <a:latin typeface="Times New Roman" pitchFamily="18" charset="0"/>
              <a:cs typeface="Times New Roman" pitchFamily="18" charset="0"/>
            </a:endParaRP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US" altLang="en-US" smtClean="0"/>
          </a:p>
        </p:txBody>
      </p:sp>
      <p:sp>
        <p:nvSpPr>
          <p:cNvPr id="30723" name="Text Placeholder 2"/>
          <p:cNvSpPr>
            <a:spLocks noGrp="1"/>
          </p:cNvSpPr>
          <p:nvPr>
            <p:ph type="body" sz="half" idx="1"/>
          </p:nvPr>
        </p:nvSpPr>
        <p:spPr/>
        <p:txBody>
          <a:bodyPr/>
          <a:lstStyle/>
          <a:p>
            <a:pPr eaLnBrk="1" hangingPunct="1"/>
            <a:endParaRPr lang="en-US" altLang="en-US" sz="1800" smtClean="0"/>
          </a:p>
        </p:txBody>
      </p:sp>
      <p:pic>
        <p:nvPicPr>
          <p:cNvPr id="30724" name="Content Placeholder 4"/>
          <p:cNvPicPr>
            <a:picLocks noGrp="1" noChangeAspect="1"/>
          </p:cNvPicPr>
          <p:nvPr>
            <p:ph sz="half" idx="2"/>
          </p:nvPr>
        </p:nvPicPr>
        <p:blipFill>
          <a:blip r:embed="rId2"/>
          <a:srcRect/>
          <a:stretch>
            <a:fillRect/>
          </a:stretch>
        </p:blipFill>
        <p:spPr>
          <a:xfrm>
            <a:off x="-11113" y="274638"/>
            <a:ext cx="9144001" cy="6634162"/>
          </a:xfrm>
        </p:spPr>
      </p:pic>
      <p:sp>
        <p:nvSpPr>
          <p:cNvPr id="3" name="Rectangle 2"/>
          <p:cNvSpPr/>
          <p:nvPr/>
        </p:nvSpPr>
        <p:spPr>
          <a:xfrm>
            <a:off x="111651" y="2133600"/>
            <a:ext cx="8768298" cy="707886"/>
          </a:xfrm>
          <a:prstGeom prst="rect">
            <a:avLst/>
          </a:prstGeom>
          <a:noFill/>
        </p:spPr>
        <p:txBody>
          <a:bodyPr wrap="none">
            <a:spAutoFit/>
          </a:bodyPr>
          <a:lstStyle/>
          <a:p>
            <a:pPr algn="ctr">
              <a:defRPr/>
            </a:pPr>
            <a:r>
              <a:rPr lang="en-US" sz="4000" b="1" dirty="0">
                <a:ln w="22225">
                  <a:solidFill>
                    <a:schemeClr val="accent2"/>
                  </a:solidFill>
                  <a:prstDash val="solid"/>
                </a:ln>
                <a:solidFill>
                  <a:schemeClr val="accent2">
                    <a:lumMod val="40000"/>
                    <a:lumOff val="60000"/>
                  </a:schemeClr>
                </a:solidFill>
              </a:rPr>
              <a:t>TIẾT HỌC ĐẾN ĐÂY LÀ KẾT THÚC</a:t>
            </a:r>
          </a:p>
        </p:txBody>
      </p:sp>
      <p:sp>
        <p:nvSpPr>
          <p:cNvPr id="4" name="Rectangle 3"/>
          <p:cNvSpPr/>
          <p:nvPr/>
        </p:nvSpPr>
        <p:spPr>
          <a:xfrm>
            <a:off x="1752600" y="2890601"/>
            <a:ext cx="5078634" cy="954107"/>
          </a:xfrm>
          <a:prstGeom prst="rect">
            <a:avLst/>
          </a:prstGeom>
        </p:spPr>
        <p:style>
          <a:lnRef idx="2">
            <a:schemeClr val="accent1"/>
          </a:lnRef>
          <a:fillRef idx="1">
            <a:schemeClr val="lt1"/>
          </a:fillRef>
          <a:effectRef idx="0">
            <a:schemeClr val="accent1"/>
          </a:effectRef>
          <a:fontRef idx="minor">
            <a:schemeClr val="dk1"/>
          </a:fontRef>
        </p:style>
        <p:txBody>
          <a:bodyPr wrap="none">
            <a:spAutoFit/>
            <a:scene3d>
              <a:camera prst="orthographicFront"/>
              <a:lightRig rig="soft" dir="t">
                <a:rot lat="0" lon="0" rev="15600000"/>
              </a:lightRig>
            </a:scene3d>
            <a:sp3d extrusionH="57150" prstMaterial="softEdge">
              <a:bevelT w="25400" h="38100"/>
            </a:sp3d>
          </a:bodyPr>
          <a:lstStyle/>
          <a:p>
            <a:pPr algn="ctr">
              <a:defRPr/>
            </a:pPr>
            <a:r>
              <a:rPr lang="vi-VN" sz="2800" b="1" smtClean="0">
                <a:ln/>
                <a:solidFill>
                  <a:schemeClr val="accent4"/>
                </a:solidFill>
              </a:rPr>
              <a:t>Hẹn gặp lại các em ngày mai</a:t>
            </a:r>
            <a:endParaRPr lang="en-US" sz="2800" b="1" dirty="0">
              <a:ln/>
              <a:solidFill>
                <a:schemeClr val="accent4"/>
              </a:solidFill>
            </a:endParaRPr>
          </a:p>
          <a:p>
            <a:pPr algn="ctr">
              <a:defRPr/>
            </a:pPr>
            <a:endParaRPr lang="en-US" sz="2800" b="1" dirty="0">
              <a:ln/>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93" name="Text Box 113"/>
          <p:cNvSpPr txBox="1">
            <a:spLocks noChangeArrowheads="1"/>
          </p:cNvSpPr>
          <p:nvPr/>
        </p:nvSpPr>
        <p:spPr bwMode="auto">
          <a:xfrm>
            <a:off x="609600" y="2857496"/>
            <a:ext cx="19050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Hình</a:t>
            </a:r>
            <a:r>
              <a:rPr lang="en-US" b="1">
                <a:latin typeface="Times New Roman" pitchFamily="18" charset="0"/>
              </a:rPr>
              <a:t> </a:t>
            </a:r>
            <a:r>
              <a:rPr lang="en-US" sz="2400" b="1">
                <a:latin typeface="Times New Roman" pitchFamily="18" charset="0"/>
              </a:rPr>
              <a:t>tam giác ABC</a:t>
            </a:r>
          </a:p>
        </p:txBody>
      </p:sp>
      <p:sp>
        <p:nvSpPr>
          <p:cNvPr id="20594" name="Text Box 114"/>
          <p:cNvSpPr txBox="1">
            <a:spLocks noChangeArrowheads="1"/>
          </p:cNvSpPr>
          <p:nvPr/>
        </p:nvSpPr>
        <p:spPr bwMode="auto">
          <a:xfrm>
            <a:off x="3352800" y="2933696"/>
            <a:ext cx="21336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Hình tứ giác MNPQ</a:t>
            </a:r>
          </a:p>
        </p:txBody>
      </p:sp>
      <p:sp>
        <p:nvSpPr>
          <p:cNvPr id="20595" name="Text Box 115"/>
          <p:cNvSpPr txBox="1">
            <a:spLocks noChangeArrowheads="1"/>
          </p:cNvSpPr>
          <p:nvPr/>
        </p:nvSpPr>
        <p:spPr bwMode="auto">
          <a:xfrm>
            <a:off x="6324600" y="2917821"/>
            <a:ext cx="22860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Hình chữ nhật EGHI</a:t>
            </a:r>
          </a:p>
        </p:txBody>
      </p:sp>
      <p:sp>
        <p:nvSpPr>
          <p:cNvPr id="20596" name="Text Box 116"/>
          <p:cNvSpPr txBox="1">
            <a:spLocks noChangeArrowheads="1"/>
          </p:cNvSpPr>
          <p:nvPr/>
        </p:nvSpPr>
        <p:spPr bwMode="auto">
          <a:xfrm>
            <a:off x="685800" y="6096000"/>
            <a:ext cx="20574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Hình vuông IKLM</a:t>
            </a:r>
          </a:p>
        </p:txBody>
      </p:sp>
      <p:sp>
        <p:nvSpPr>
          <p:cNvPr id="20600" name="Text Box 120"/>
          <p:cNvSpPr txBox="1">
            <a:spLocks noChangeArrowheads="1"/>
          </p:cNvSpPr>
          <p:nvPr/>
        </p:nvSpPr>
        <p:spPr bwMode="auto">
          <a:xfrm>
            <a:off x="5072066" y="6400800"/>
            <a:ext cx="1676400" cy="457200"/>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Hình tròn</a:t>
            </a:r>
          </a:p>
        </p:txBody>
      </p:sp>
      <p:grpSp>
        <p:nvGrpSpPr>
          <p:cNvPr id="2" name="Group 128"/>
          <p:cNvGrpSpPr>
            <a:grpSpLocks/>
          </p:cNvGrpSpPr>
          <p:nvPr/>
        </p:nvGrpSpPr>
        <p:grpSpPr bwMode="auto">
          <a:xfrm>
            <a:off x="0" y="714356"/>
            <a:ext cx="2933700" cy="2057400"/>
            <a:chOff x="48" y="792"/>
            <a:chExt cx="1848" cy="1296"/>
          </a:xfrm>
        </p:grpSpPr>
        <p:sp>
          <p:nvSpPr>
            <p:cNvPr id="4134" name="AutoShape 117"/>
            <p:cNvSpPr>
              <a:spLocks noChangeArrowheads="1"/>
            </p:cNvSpPr>
            <p:nvPr/>
          </p:nvSpPr>
          <p:spPr bwMode="auto">
            <a:xfrm>
              <a:off x="288" y="1056"/>
              <a:ext cx="1344" cy="864"/>
            </a:xfrm>
            <a:prstGeom prst="triangle">
              <a:avLst>
                <a:gd name="adj" fmla="val 50000"/>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pPr eaLnBrk="1" hangingPunct="1"/>
              <a:endParaRPr lang="vi-VN"/>
            </a:p>
          </p:txBody>
        </p:sp>
        <p:sp>
          <p:nvSpPr>
            <p:cNvPr id="4135" name="Text Box 123"/>
            <p:cNvSpPr txBox="1">
              <a:spLocks noChangeArrowheads="1"/>
            </p:cNvSpPr>
            <p:nvPr/>
          </p:nvSpPr>
          <p:spPr bwMode="auto">
            <a:xfrm>
              <a:off x="840" y="792"/>
              <a:ext cx="288"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A</a:t>
              </a:r>
            </a:p>
          </p:txBody>
        </p:sp>
        <p:sp>
          <p:nvSpPr>
            <p:cNvPr id="4136" name="Text Box 124"/>
            <p:cNvSpPr txBox="1">
              <a:spLocks noChangeArrowheads="1"/>
            </p:cNvSpPr>
            <p:nvPr/>
          </p:nvSpPr>
          <p:spPr bwMode="auto">
            <a:xfrm>
              <a:off x="48" y="1800"/>
              <a:ext cx="288"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B</a:t>
              </a:r>
            </a:p>
          </p:txBody>
        </p:sp>
        <p:sp>
          <p:nvSpPr>
            <p:cNvPr id="4137" name="Text Box 126"/>
            <p:cNvSpPr txBox="1">
              <a:spLocks noChangeArrowheads="1"/>
            </p:cNvSpPr>
            <p:nvPr/>
          </p:nvSpPr>
          <p:spPr bwMode="auto">
            <a:xfrm>
              <a:off x="1608" y="1776"/>
              <a:ext cx="288"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C</a:t>
              </a:r>
            </a:p>
          </p:txBody>
        </p:sp>
      </p:grpSp>
      <p:grpSp>
        <p:nvGrpSpPr>
          <p:cNvPr id="3" name="Group 145"/>
          <p:cNvGrpSpPr>
            <a:grpSpLocks/>
          </p:cNvGrpSpPr>
          <p:nvPr/>
        </p:nvGrpSpPr>
        <p:grpSpPr bwMode="auto">
          <a:xfrm>
            <a:off x="2819400" y="771506"/>
            <a:ext cx="3162300" cy="1943100"/>
            <a:chOff x="1824" y="816"/>
            <a:chExt cx="1992" cy="1224"/>
          </a:xfrm>
        </p:grpSpPr>
        <p:sp>
          <p:nvSpPr>
            <p:cNvPr id="4128" name="AutoShape 118"/>
            <p:cNvSpPr>
              <a:spLocks noChangeArrowheads="1"/>
            </p:cNvSpPr>
            <p:nvPr/>
          </p:nvSpPr>
          <p:spPr bwMode="auto">
            <a:xfrm rot="10800000">
              <a:off x="2064" y="1056"/>
              <a:ext cx="1392" cy="864"/>
            </a:xfrm>
            <a:custGeom>
              <a:avLst/>
              <a:gdLst>
                <a:gd name="T0" fmla="*/ 5 w 21600"/>
                <a:gd name="T1" fmla="*/ 1 h 21600"/>
                <a:gd name="T2" fmla="*/ 3 w 21600"/>
                <a:gd name="T3" fmla="*/ 1 h 21600"/>
                <a:gd name="T4" fmla="*/ 1 w 21600"/>
                <a:gd name="T5" fmla="*/ 1 h 21600"/>
                <a:gd name="T6" fmla="*/ 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ln>
              <a:headEnd/>
              <a:tailEnd/>
            </a:ln>
          </p:spPr>
          <p:style>
            <a:lnRef idx="3">
              <a:schemeClr val="lt1"/>
            </a:lnRef>
            <a:fillRef idx="1">
              <a:schemeClr val="accent3"/>
            </a:fillRef>
            <a:effectRef idx="1">
              <a:schemeClr val="accent3"/>
            </a:effectRef>
            <a:fontRef idx="minor">
              <a:schemeClr val="lt1"/>
            </a:fontRef>
          </p:style>
          <p:txBody>
            <a:bodyPr wrap="none" anchor="ctr"/>
            <a:lstStyle/>
            <a:p>
              <a:endParaRPr lang="en-US"/>
            </a:p>
          </p:txBody>
        </p:sp>
        <p:grpSp>
          <p:nvGrpSpPr>
            <p:cNvPr id="5" name="Group 142"/>
            <p:cNvGrpSpPr>
              <a:grpSpLocks/>
            </p:cNvGrpSpPr>
            <p:nvPr/>
          </p:nvGrpSpPr>
          <p:grpSpPr bwMode="auto">
            <a:xfrm>
              <a:off x="1824" y="816"/>
              <a:ext cx="1992" cy="1224"/>
              <a:chOff x="1824" y="816"/>
              <a:chExt cx="1992" cy="1224"/>
            </a:xfrm>
          </p:grpSpPr>
          <p:sp>
            <p:nvSpPr>
              <p:cNvPr id="4130" name="Text Box 130"/>
              <p:cNvSpPr txBox="1">
                <a:spLocks noChangeArrowheads="1"/>
              </p:cNvSpPr>
              <p:nvPr/>
            </p:nvSpPr>
            <p:spPr bwMode="auto">
              <a:xfrm>
                <a:off x="2112" y="816"/>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M</a:t>
                </a:r>
              </a:p>
            </p:txBody>
          </p:sp>
          <p:sp>
            <p:nvSpPr>
              <p:cNvPr id="4131" name="Text Box 131"/>
              <p:cNvSpPr txBox="1">
                <a:spLocks noChangeArrowheads="1"/>
              </p:cNvSpPr>
              <p:nvPr/>
            </p:nvSpPr>
            <p:spPr bwMode="auto">
              <a:xfrm>
                <a:off x="3072" y="816"/>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N</a:t>
                </a:r>
              </a:p>
            </p:txBody>
          </p:sp>
          <p:sp>
            <p:nvSpPr>
              <p:cNvPr id="4132" name="Text Box 132"/>
              <p:cNvSpPr txBox="1">
                <a:spLocks noChangeArrowheads="1"/>
              </p:cNvSpPr>
              <p:nvPr/>
            </p:nvSpPr>
            <p:spPr bwMode="auto">
              <a:xfrm>
                <a:off x="3432" y="1752"/>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P</a:t>
                </a:r>
              </a:p>
            </p:txBody>
          </p:sp>
          <p:sp>
            <p:nvSpPr>
              <p:cNvPr id="4133" name="Text Box 133"/>
              <p:cNvSpPr txBox="1">
                <a:spLocks noChangeArrowheads="1"/>
              </p:cNvSpPr>
              <p:nvPr/>
            </p:nvSpPr>
            <p:spPr bwMode="auto">
              <a:xfrm>
                <a:off x="1824" y="1752"/>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Q</a:t>
                </a:r>
              </a:p>
            </p:txBody>
          </p:sp>
        </p:grpSp>
      </p:grpSp>
      <p:grpSp>
        <p:nvGrpSpPr>
          <p:cNvPr id="6" name="Group 143"/>
          <p:cNvGrpSpPr>
            <a:grpSpLocks/>
          </p:cNvGrpSpPr>
          <p:nvPr/>
        </p:nvGrpSpPr>
        <p:grpSpPr bwMode="auto">
          <a:xfrm>
            <a:off x="5943600" y="809606"/>
            <a:ext cx="3200400" cy="1828800"/>
            <a:chOff x="3792" y="864"/>
            <a:chExt cx="2016" cy="1152"/>
          </a:xfrm>
        </p:grpSpPr>
        <p:sp>
          <p:nvSpPr>
            <p:cNvPr id="4123" name="Rectangle 119"/>
            <p:cNvSpPr>
              <a:spLocks noChangeArrowheads="1"/>
            </p:cNvSpPr>
            <p:nvPr/>
          </p:nvSpPr>
          <p:spPr bwMode="auto">
            <a:xfrm>
              <a:off x="4032" y="1056"/>
              <a:ext cx="1392" cy="864"/>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wrap="none" anchor="ctr"/>
            <a:lstStyle/>
            <a:p>
              <a:pPr eaLnBrk="1" hangingPunct="1"/>
              <a:endParaRPr lang="vi-VN"/>
            </a:p>
          </p:txBody>
        </p:sp>
        <p:sp>
          <p:nvSpPr>
            <p:cNvPr id="4124" name="Text Box 134"/>
            <p:cNvSpPr txBox="1">
              <a:spLocks noChangeArrowheads="1"/>
            </p:cNvSpPr>
            <p:nvPr/>
          </p:nvSpPr>
          <p:spPr bwMode="auto">
            <a:xfrm>
              <a:off x="3792" y="864"/>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E</a:t>
              </a:r>
            </a:p>
          </p:txBody>
        </p:sp>
        <p:sp>
          <p:nvSpPr>
            <p:cNvPr id="4125" name="Text Box 135"/>
            <p:cNvSpPr txBox="1">
              <a:spLocks noChangeArrowheads="1"/>
            </p:cNvSpPr>
            <p:nvPr/>
          </p:nvSpPr>
          <p:spPr bwMode="auto">
            <a:xfrm>
              <a:off x="5424" y="864"/>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G</a:t>
              </a:r>
            </a:p>
          </p:txBody>
        </p:sp>
        <p:sp>
          <p:nvSpPr>
            <p:cNvPr id="4126" name="Text Box 136"/>
            <p:cNvSpPr txBox="1">
              <a:spLocks noChangeArrowheads="1"/>
            </p:cNvSpPr>
            <p:nvPr/>
          </p:nvSpPr>
          <p:spPr bwMode="auto">
            <a:xfrm>
              <a:off x="3840" y="1728"/>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I</a:t>
              </a:r>
            </a:p>
          </p:txBody>
        </p:sp>
        <p:sp>
          <p:nvSpPr>
            <p:cNvPr id="4127" name="Text Box 137"/>
            <p:cNvSpPr txBox="1">
              <a:spLocks noChangeArrowheads="1"/>
            </p:cNvSpPr>
            <p:nvPr/>
          </p:nvSpPr>
          <p:spPr bwMode="auto">
            <a:xfrm>
              <a:off x="5424" y="1728"/>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H</a:t>
              </a:r>
            </a:p>
          </p:txBody>
        </p:sp>
      </p:grpSp>
      <p:grpSp>
        <p:nvGrpSpPr>
          <p:cNvPr id="7" name="Group 144"/>
          <p:cNvGrpSpPr>
            <a:grpSpLocks/>
          </p:cNvGrpSpPr>
          <p:nvPr/>
        </p:nvGrpSpPr>
        <p:grpSpPr bwMode="auto">
          <a:xfrm>
            <a:off x="381000" y="3571876"/>
            <a:ext cx="2781300" cy="2076450"/>
            <a:chOff x="288" y="2448"/>
            <a:chExt cx="1752" cy="1308"/>
          </a:xfrm>
        </p:grpSpPr>
        <p:sp>
          <p:nvSpPr>
            <p:cNvPr id="4118" name="Rectangle 122"/>
            <p:cNvSpPr>
              <a:spLocks noChangeArrowheads="1"/>
            </p:cNvSpPr>
            <p:nvPr/>
          </p:nvSpPr>
          <p:spPr bwMode="auto">
            <a:xfrm>
              <a:off x="624" y="2640"/>
              <a:ext cx="1036" cy="1036"/>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eaLnBrk="1" hangingPunct="1"/>
              <a:endParaRPr lang="vi-VN"/>
            </a:p>
          </p:txBody>
        </p:sp>
        <p:sp>
          <p:nvSpPr>
            <p:cNvPr id="4119" name="Text Box 138"/>
            <p:cNvSpPr txBox="1">
              <a:spLocks noChangeArrowheads="1"/>
            </p:cNvSpPr>
            <p:nvPr/>
          </p:nvSpPr>
          <p:spPr bwMode="auto">
            <a:xfrm>
              <a:off x="432" y="2448"/>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I</a:t>
              </a:r>
            </a:p>
          </p:txBody>
        </p:sp>
        <p:sp>
          <p:nvSpPr>
            <p:cNvPr id="4120" name="Text Box 139"/>
            <p:cNvSpPr txBox="1">
              <a:spLocks noChangeArrowheads="1"/>
            </p:cNvSpPr>
            <p:nvPr/>
          </p:nvSpPr>
          <p:spPr bwMode="auto">
            <a:xfrm>
              <a:off x="1632" y="2448"/>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K</a:t>
              </a:r>
            </a:p>
          </p:txBody>
        </p:sp>
        <p:sp>
          <p:nvSpPr>
            <p:cNvPr id="4121" name="Text Box 140"/>
            <p:cNvSpPr txBox="1">
              <a:spLocks noChangeArrowheads="1"/>
            </p:cNvSpPr>
            <p:nvPr/>
          </p:nvSpPr>
          <p:spPr bwMode="auto">
            <a:xfrm>
              <a:off x="1656" y="3468"/>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L</a:t>
              </a:r>
            </a:p>
          </p:txBody>
        </p:sp>
        <p:sp>
          <p:nvSpPr>
            <p:cNvPr id="4122" name="Text Box 141"/>
            <p:cNvSpPr txBox="1">
              <a:spLocks noChangeArrowheads="1"/>
            </p:cNvSpPr>
            <p:nvPr/>
          </p:nvSpPr>
          <p:spPr bwMode="auto">
            <a:xfrm>
              <a:off x="288" y="3456"/>
              <a:ext cx="384" cy="288"/>
            </a:xfrm>
            <a:prstGeom prst="rect">
              <a:avLst/>
            </a:prstGeom>
            <a:noFill/>
            <a:ln w="9525">
              <a:noFill/>
              <a:miter lim="800000"/>
              <a:headEnd/>
              <a:tailEnd/>
            </a:ln>
          </p:spPr>
          <p:txBody>
            <a:bodyPr>
              <a:spAutoFit/>
            </a:bodyPr>
            <a:lstStyle/>
            <a:p>
              <a:pPr>
                <a:spcBef>
                  <a:spcPct val="50000"/>
                </a:spcBef>
              </a:pPr>
              <a:r>
                <a:rPr lang="en-US" sz="2400" b="1">
                  <a:solidFill>
                    <a:schemeClr val="bg2">
                      <a:lumMod val="10000"/>
                    </a:schemeClr>
                  </a:solidFill>
                  <a:latin typeface="Times New Roman" pitchFamily="18" charset="0"/>
                </a:rPr>
                <a:t>M</a:t>
              </a:r>
            </a:p>
          </p:txBody>
        </p:sp>
      </p:grpSp>
      <p:grpSp>
        <p:nvGrpSpPr>
          <p:cNvPr id="8" name="Group 162"/>
          <p:cNvGrpSpPr>
            <a:grpSpLocks/>
          </p:cNvGrpSpPr>
          <p:nvPr/>
        </p:nvGrpSpPr>
        <p:grpSpPr bwMode="auto">
          <a:xfrm>
            <a:off x="4648200" y="3571876"/>
            <a:ext cx="2284413" cy="2457450"/>
            <a:chOff x="3501" y="2532"/>
            <a:chExt cx="1439" cy="1548"/>
          </a:xfrm>
        </p:grpSpPr>
        <p:pic>
          <p:nvPicPr>
            <p:cNvPr id="4116" name="Picture 153" descr="hinhtron3"/>
            <p:cNvPicPr>
              <a:picLocks noChangeAspect="1" noChangeArrowheads="1"/>
            </p:cNvPicPr>
            <p:nvPr/>
          </p:nvPicPr>
          <p:blipFill>
            <a:blip r:embed="rId3"/>
            <a:srcRect/>
            <a:stretch>
              <a:fillRect/>
            </a:stretch>
          </p:blipFill>
          <p:spPr bwMode="auto">
            <a:xfrm>
              <a:off x="3501" y="2532"/>
              <a:ext cx="1439" cy="1548"/>
            </a:xfrm>
            <a:prstGeom prst="rect">
              <a:avLst/>
            </a:prstGeom>
            <a:noFill/>
            <a:ln w="9525">
              <a:noFill/>
              <a:miter lim="800000"/>
              <a:headEnd/>
              <a:tailEnd/>
            </a:ln>
          </p:spPr>
        </p:pic>
        <p:sp>
          <p:nvSpPr>
            <p:cNvPr id="4117" name="Text Box 161"/>
            <p:cNvSpPr txBox="1">
              <a:spLocks noChangeArrowheads="1"/>
            </p:cNvSpPr>
            <p:nvPr/>
          </p:nvSpPr>
          <p:spPr bwMode="auto">
            <a:xfrm>
              <a:off x="4209" y="3216"/>
              <a:ext cx="207"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O</a:t>
              </a:r>
            </a:p>
          </p:txBody>
        </p:sp>
      </p:grpSp>
      <p:sp>
        <p:nvSpPr>
          <p:cNvPr id="4109" name="Rectangle 46"/>
          <p:cNvSpPr>
            <a:spLocks noChangeArrowheads="1"/>
          </p:cNvSpPr>
          <p:nvPr/>
        </p:nvSpPr>
        <p:spPr bwMode="auto">
          <a:xfrm>
            <a:off x="1219200" y="91440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93"/>
                                        </p:tgtEl>
                                        <p:attrNameLst>
                                          <p:attrName>style.visibility</p:attrName>
                                        </p:attrNameLst>
                                      </p:cBhvr>
                                      <p:to>
                                        <p:strVal val="visible"/>
                                      </p:to>
                                    </p:set>
                                    <p:animEffect transition="in" filter="blinds(horizontal)">
                                      <p:cBhvr>
                                        <p:cTn id="27" dur="500"/>
                                        <p:tgtEl>
                                          <p:spTgt spid="205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0594"/>
                                        </p:tgtEl>
                                        <p:attrNameLst>
                                          <p:attrName>style.visibility</p:attrName>
                                        </p:attrNameLst>
                                      </p:cBhvr>
                                      <p:to>
                                        <p:strVal val="visible"/>
                                      </p:to>
                                    </p:set>
                                    <p:animEffect transition="in" filter="box(in)">
                                      <p:cBhvr>
                                        <p:cTn id="32" dur="500"/>
                                        <p:tgtEl>
                                          <p:spTgt spid="205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0595"/>
                                        </p:tgtEl>
                                        <p:attrNameLst>
                                          <p:attrName>style.visibility</p:attrName>
                                        </p:attrNameLst>
                                      </p:cBhvr>
                                      <p:to>
                                        <p:strVal val="visible"/>
                                      </p:to>
                                    </p:set>
                                    <p:animEffect transition="in" filter="fade">
                                      <p:cBhvr>
                                        <p:cTn id="37" dur="1000"/>
                                        <p:tgtEl>
                                          <p:spTgt spid="20595"/>
                                        </p:tgtEl>
                                      </p:cBhvr>
                                    </p:animEffect>
                                    <p:anim calcmode="lin" valueType="num">
                                      <p:cBhvr>
                                        <p:cTn id="38" dur="1000" fill="hold"/>
                                        <p:tgtEl>
                                          <p:spTgt spid="20595"/>
                                        </p:tgtEl>
                                        <p:attrNameLst>
                                          <p:attrName>ppt_x</p:attrName>
                                        </p:attrNameLst>
                                      </p:cBhvr>
                                      <p:tavLst>
                                        <p:tav tm="0">
                                          <p:val>
                                            <p:strVal val="#ppt_x"/>
                                          </p:val>
                                        </p:tav>
                                        <p:tav tm="100000">
                                          <p:val>
                                            <p:strVal val="#ppt_x"/>
                                          </p:val>
                                        </p:tav>
                                      </p:tavLst>
                                    </p:anim>
                                    <p:anim calcmode="lin" valueType="num">
                                      <p:cBhvr>
                                        <p:cTn id="39" dur="1000" fill="hold"/>
                                        <p:tgtEl>
                                          <p:spTgt spid="20595"/>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20596"/>
                                        </p:tgtEl>
                                        <p:attrNameLst>
                                          <p:attrName>style.visibility</p:attrName>
                                        </p:attrNameLst>
                                      </p:cBhvr>
                                      <p:to>
                                        <p:strVal val="visible"/>
                                      </p:to>
                                    </p:set>
                                    <p:animEffect transition="in" filter="diamond(in)">
                                      <p:cBhvr>
                                        <p:cTn id="44" dur="2000"/>
                                        <p:tgtEl>
                                          <p:spTgt spid="2059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box(in)">
                                      <p:cBhvr>
                                        <p:cTn id="49" dur="500"/>
                                        <p:tgtEl>
                                          <p:spTgt spid="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20600"/>
                                        </p:tgtEl>
                                        <p:attrNameLst>
                                          <p:attrName>style.visibility</p:attrName>
                                        </p:attrNameLst>
                                      </p:cBhvr>
                                      <p:to>
                                        <p:strVal val="visible"/>
                                      </p:to>
                                    </p:set>
                                    <p:animEffect transition="in" filter="box(in)">
                                      <p:cBhvr>
                                        <p:cTn id="54" dur="500"/>
                                        <p:tgtEl>
                                          <p:spTgt spid="2060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xit" presetSubtype="16" fill="hold" grpId="1" nodeType="clickEffect">
                                  <p:stCondLst>
                                    <p:cond delay="0"/>
                                  </p:stCondLst>
                                  <p:childTnLst>
                                    <p:animEffect transition="out" filter="box(in)">
                                      <p:cBhvr>
                                        <p:cTn id="58" dur="500"/>
                                        <p:tgtEl>
                                          <p:spTgt spid="20593"/>
                                        </p:tgtEl>
                                      </p:cBhvr>
                                    </p:animEffect>
                                    <p:set>
                                      <p:cBhvr>
                                        <p:cTn id="59" dur="1" fill="hold">
                                          <p:stCondLst>
                                            <p:cond delay="499"/>
                                          </p:stCondLst>
                                        </p:cTn>
                                        <p:tgtEl>
                                          <p:spTgt spid="20593"/>
                                        </p:tgtEl>
                                        <p:attrNameLst>
                                          <p:attrName>style.visibility</p:attrName>
                                        </p:attrNameLst>
                                      </p:cBhvr>
                                      <p:to>
                                        <p:strVal val="hidden"/>
                                      </p:to>
                                    </p:set>
                                  </p:childTnLst>
                                </p:cTn>
                              </p:par>
                              <p:par>
                                <p:cTn id="60" presetID="4" presetClass="exit" presetSubtype="16" fill="hold" grpId="1" nodeType="withEffect">
                                  <p:stCondLst>
                                    <p:cond delay="0"/>
                                  </p:stCondLst>
                                  <p:childTnLst>
                                    <p:animEffect transition="out" filter="box(in)">
                                      <p:cBhvr>
                                        <p:cTn id="61" dur="500"/>
                                        <p:tgtEl>
                                          <p:spTgt spid="20594"/>
                                        </p:tgtEl>
                                      </p:cBhvr>
                                    </p:animEffect>
                                    <p:set>
                                      <p:cBhvr>
                                        <p:cTn id="62" dur="1" fill="hold">
                                          <p:stCondLst>
                                            <p:cond delay="499"/>
                                          </p:stCondLst>
                                        </p:cTn>
                                        <p:tgtEl>
                                          <p:spTgt spid="20594"/>
                                        </p:tgtEl>
                                        <p:attrNameLst>
                                          <p:attrName>style.visibility</p:attrName>
                                        </p:attrNameLst>
                                      </p:cBhvr>
                                      <p:to>
                                        <p:strVal val="hidden"/>
                                      </p:to>
                                    </p:set>
                                  </p:childTnLst>
                                </p:cTn>
                              </p:par>
                              <p:par>
                                <p:cTn id="63" presetID="4" presetClass="exit" presetSubtype="16" fill="hold" grpId="1" nodeType="withEffect">
                                  <p:stCondLst>
                                    <p:cond delay="0"/>
                                  </p:stCondLst>
                                  <p:childTnLst>
                                    <p:animEffect transition="out" filter="box(in)">
                                      <p:cBhvr>
                                        <p:cTn id="64" dur="500"/>
                                        <p:tgtEl>
                                          <p:spTgt spid="20595"/>
                                        </p:tgtEl>
                                      </p:cBhvr>
                                    </p:animEffect>
                                    <p:set>
                                      <p:cBhvr>
                                        <p:cTn id="65" dur="1" fill="hold">
                                          <p:stCondLst>
                                            <p:cond delay="499"/>
                                          </p:stCondLst>
                                        </p:cTn>
                                        <p:tgtEl>
                                          <p:spTgt spid="20595"/>
                                        </p:tgtEl>
                                        <p:attrNameLst>
                                          <p:attrName>style.visibility</p:attrName>
                                        </p:attrNameLst>
                                      </p:cBhvr>
                                      <p:to>
                                        <p:strVal val="hidden"/>
                                      </p:to>
                                    </p:set>
                                  </p:childTnLst>
                                </p:cTn>
                              </p:par>
                              <p:par>
                                <p:cTn id="66" presetID="4" presetClass="exit" presetSubtype="16" fill="hold" grpId="1" nodeType="withEffect">
                                  <p:stCondLst>
                                    <p:cond delay="0"/>
                                  </p:stCondLst>
                                  <p:childTnLst>
                                    <p:animEffect transition="out" filter="box(in)">
                                      <p:cBhvr>
                                        <p:cTn id="67" dur="500"/>
                                        <p:tgtEl>
                                          <p:spTgt spid="20596"/>
                                        </p:tgtEl>
                                      </p:cBhvr>
                                    </p:animEffect>
                                    <p:set>
                                      <p:cBhvr>
                                        <p:cTn id="68" dur="1" fill="hold">
                                          <p:stCondLst>
                                            <p:cond delay="499"/>
                                          </p:stCondLst>
                                        </p:cTn>
                                        <p:tgtEl>
                                          <p:spTgt spid="20596"/>
                                        </p:tgtEl>
                                        <p:attrNameLst>
                                          <p:attrName>style.visibility</p:attrName>
                                        </p:attrNameLst>
                                      </p:cBhvr>
                                      <p:to>
                                        <p:strVal val="hidden"/>
                                      </p:to>
                                    </p:set>
                                  </p:childTnLst>
                                </p:cTn>
                              </p:par>
                              <p:par>
                                <p:cTn id="69" presetID="4" presetClass="exit" presetSubtype="16" fill="hold" nodeType="withEffect">
                                  <p:stCondLst>
                                    <p:cond delay="0"/>
                                  </p:stCondLst>
                                  <p:childTnLst>
                                    <p:animEffect transition="out" filter="box(in)">
                                      <p:cBhvr>
                                        <p:cTn id="70" dur="500"/>
                                        <p:tgtEl>
                                          <p:spTgt spid="2"/>
                                        </p:tgtEl>
                                      </p:cBhvr>
                                    </p:animEffect>
                                    <p:set>
                                      <p:cBhvr>
                                        <p:cTn id="71" dur="1" fill="hold">
                                          <p:stCondLst>
                                            <p:cond delay="499"/>
                                          </p:stCondLst>
                                        </p:cTn>
                                        <p:tgtEl>
                                          <p:spTgt spid="2"/>
                                        </p:tgtEl>
                                        <p:attrNameLst>
                                          <p:attrName>style.visibility</p:attrName>
                                        </p:attrNameLst>
                                      </p:cBhvr>
                                      <p:to>
                                        <p:strVal val="hidden"/>
                                      </p:to>
                                    </p:set>
                                  </p:childTnLst>
                                </p:cTn>
                              </p:par>
                              <p:par>
                                <p:cTn id="72" presetID="4" presetClass="exit" presetSubtype="16" fill="hold" nodeType="withEffect">
                                  <p:stCondLst>
                                    <p:cond delay="0"/>
                                  </p:stCondLst>
                                  <p:childTnLst>
                                    <p:animEffect transition="out" filter="box(in)">
                                      <p:cBhvr>
                                        <p:cTn id="73" dur="500"/>
                                        <p:tgtEl>
                                          <p:spTgt spid="3"/>
                                        </p:tgtEl>
                                      </p:cBhvr>
                                    </p:animEffect>
                                    <p:set>
                                      <p:cBhvr>
                                        <p:cTn id="74" dur="1" fill="hold">
                                          <p:stCondLst>
                                            <p:cond delay="499"/>
                                          </p:stCondLst>
                                        </p:cTn>
                                        <p:tgtEl>
                                          <p:spTgt spid="3"/>
                                        </p:tgtEl>
                                        <p:attrNameLst>
                                          <p:attrName>style.visibility</p:attrName>
                                        </p:attrNameLst>
                                      </p:cBhvr>
                                      <p:to>
                                        <p:strVal val="hidden"/>
                                      </p:to>
                                    </p:set>
                                  </p:childTnLst>
                                </p:cTn>
                              </p:par>
                              <p:par>
                                <p:cTn id="75" presetID="4" presetClass="exit" presetSubtype="16" fill="hold" nodeType="withEffect">
                                  <p:stCondLst>
                                    <p:cond delay="0"/>
                                  </p:stCondLst>
                                  <p:childTnLst>
                                    <p:animEffect transition="out" filter="box(in)">
                                      <p:cBhvr>
                                        <p:cTn id="76" dur="500"/>
                                        <p:tgtEl>
                                          <p:spTgt spid="6"/>
                                        </p:tgtEl>
                                      </p:cBhvr>
                                    </p:animEffect>
                                    <p:set>
                                      <p:cBhvr>
                                        <p:cTn id="77" dur="1" fill="hold">
                                          <p:stCondLst>
                                            <p:cond delay="499"/>
                                          </p:stCondLst>
                                        </p:cTn>
                                        <p:tgtEl>
                                          <p:spTgt spid="6"/>
                                        </p:tgtEl>
                                        <p:attrNameLst>
                                          <p:attrName>style.visibility</p:attrName>
                                        </p:attrNameLst>
                                      </p:cBhvr>
                                      <p:to>
                                        <p:strVal val="hidden"/>
                                      </p:to>
                                    </p:set>
                                  </p:childTnLst>
                                </p:cTn>
                              </p:par>
                              <p:par>
                                <p:cTn id="78" presetID="4" presetClass="exit" presetSubtype="16" fill="hold" nodeType="withEffect">
                                  <p:stCondLst>
                                    <p:cond delay="0"/>
                                  </p:stCondLst>
                                  <p:childTnLst>
                                    <p:animEffect transition="out" filter="box(in)">
                                      <p:cBhvr>
                                        <p:cTn id="79" dur="500"/>
                                        <p:tgtEl>
                                          <p:spTgt spid="7"/>
                                        </p:tgtEl>
                                      </p:cBhvr>
                                    </p:animEffect>
                                    <p:set>
                                      <p:cBhvr>
                                        <p:cTn id="80" dur="1" fill="hold">
                                          <p:stCondLst>
                                            <p:cond delay="499"/>
                                          </p:stCondLst>
                                        </p:cTn>
                                        <p:tgtEl>
                                          <p:spTgt spid="7"/>
                                        </p:tgtEl>
                                        <p:attrNameLst>
                                          <p:attrName>style.visibility</p:attrName>
                                        </p:attrNameLst>
                                      </p:cBhvr>
                                      <p:to>
                                        <p:strVal val="hidden"/>
                                      </p:to>
                                    </p:set>
                                  </p:childTnLst>
                                </p:cTn>
                              </p:par>
                              <p:par>
                                <p:cTn id="81" presetID="4" presetClass="exit" presetSubtype="16" fill="hold" nodeType="withEffect">
                                  <p:stCondLst>
                                    <p:cond delay="0"/>
                                  </p:stCondLst>
                                  <p:childTnLst>
                                    <p:animEffect transition="out" filter="box(in)">
                                      <p:cBhvr>
                                        <p:cTn id="82" dur="500"/>
                                        <p:tgtEl>
                                          <p:spTgt spid="8"/>
                                        </p:tgtEl>
                                      </p:cBhvr>
                                    </p:animEffect>
                                    <p:set>
                                      <p:cBhvr>
                                        <p:cTn id="83" dur="1" fill="hold">
                                          <p:stCondLst>
                                            <p:cond delay="499"/>
                                          </p:stCondLst>
                                        </p:cTn>
                                        <p:tgtEl>
                                          <p:spTgt spid="8"/>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4" presetClass="exit" presetSubtype="16" fill="hold" grpId="1" nodeType="clickEffect">
                                  <p:stCondLst>
                                    <p:cond delay="0"/>
                                  </p:stCondLst>
                                  <p:childTnLst>
                                    <p:animEffect transition="out" filter="box(in)">
                                      <p:cBhvr>
                                        <p:cTn id="87" dur="500"/>
                                        <p:tgtEl>
                                          <p:spTgt spid="20600"/>
                                        </p:tgtEl>
                                      </p:cBhvr>
                                    </p:animEffect>
                                    <p:set>
                                      <p:cBhvr>
                                        <p:cTn id="88" dur="1" fill="hold">
                                          <p:stCondLst>
                                            <p:cond delay="499"/>
                                          </p:stCondLst>
                                        </p:cTn>
                                        <p:tgtEl>
                                          <p:spTgt spid="206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3" grpId="0"/>
      <p:bldP spid="20593" grpId="1"/>
      <p:bldP spid="20594" grpId="0"/>
      <p:bldP spid="20594" grpId="1"/>
      <p:bldP spid="20595" grpId="0"/>
      <p:bldP spid="20595" grpId="1"/>
      <p:bldP spid="20596" grpId="0"/>
      <p:bldP spid="20596" grpId="1"/>
      <p:bldP spid="20600" grpId="0"/>
      <p:bldP spid="20600" grpId="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Oval 76" descr="Weave"/>
          <p:cNvSpPr>
            <a:spLocks noChangeArrowheads="1"/>
          </p:cNvSpPr>
          <p:nvPr/>
        </p:nvSpPr>
        <p:spPr bwMode="auto">
          <a:xfrm>
            <a:off x="1600200" y="2438400"/>
            <a:ext cx="1619250" cy="1619250"/>
          </a:xfrm>
          <a:prstGeom prst="ellipse">
            <a:avLst/>
          </a:prstGeom>
          <a:pattFill prst="weave">
            <a:fgClr>
              <a:srgbClr val="CCECFF"/>
            </a:fgClr>
            <a:bgClr>
              <a:schemeClr val="bg1"/>
            </a:bgClr>
          </a:pattFill>
          <a:ln w="57150">
            <a:solidFill>
              <a:schemeClr val="folHlink"/>
            </a:solidFill>
            <a:round/>
            <a:headEnd/>
            <a:tailEnd/>
          </a:ln>
        </p:spPr>
        <p:txBody>
          <a:bodyPr wrap="none" anchor="ctr"/>
          <a:lstStyle/>
          <a:p>
            <a:pPr eaLnBrk="1" hangingPunct="1"/>
            <a:endParaRPr lang="vi-VN"/>
          </a:p>
        </p:txBody>
      </p:sp>
      <p:sp>
        <p:nvSpPr>
          <p:cNvPr id="25" name="Text Box 77"/>
          <p:cNvSpPr txBox="1">
            <a:spLocks noChangeArrowheads="1"/>
          </p:cNvSpPr>
          <p:nvPr/>
        </p:nvSpPr>
        <p:spPr bwMode="auto">
          <a:xfrm>
            <a:off x="2176463" y="2457450"/>
            <a:ext cx="504825" cy="366713"/>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12</a:t>
            </a:r>
          </a:p>
        </p:txBody>
      </p:sp>
      <p:sp>
        <p:nvSpPr>
          <p:cNvPr id="26" name="Text Box 78"/>
          <p:cNvSpPr txBox="1">
            <a:spLocks noChangeArrowheads="1"/>
          </p:cNvSpPr>
          <p:nvPr/>
        </p:nvSpPr>
        <p:spPr bwMode="auto">
          <a:xfrm>
            <a:off x="2633663" y="2547938"/>
            <a:ext cx="360362"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1</a:t>
            </a:r>
          </a:p>
        </p:txBody>
      </p:sp>
      <p:sp>
        <p:nvSpPr>
          <p:cNvPr id="27" name="Text Box 79"/>
          <p:cNvSpPr txBox="1">
            <a:spLocks noChangeArrowheads="1"/>
          </p:cNvSpPr>
          <p:nvPr/>
        </p:nvSpPr>
        <p:spPr bwMode="auto">
          <a:xfrm>
            <a:off x="2824163" y="2776538"/>
            <a:ext cx="288925"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2</a:t>
            </a:r>
          </a:p>
        </p:txBody>
      </p:sp>
      <p:sp>
        <p:nvSpPr>
          <p:cNvPr id="28" name="Text Box 80"/>
          <p:cNvSpPr txBox="1">
            <a:spLocks noChangeArrowheads="1"/>
          </p:cNvSpPr>
          <p:nvPr/>
        </p:nvSpPr>
        <p:spPr bwMode="auto">
          <a:xfrm>
            <a:off x="2897188" y="3081338"/>
            <a:ext cx="287337"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3</a:t>
            </a:r>
          </a:p>
        </p:txBody>
      </p:sp>
      <p:sp>
        <p:nvSpPr>
          <p:cNvPr id="29" name="Text Box 81"/>
          <p:cNvSpPr txBox="1">
            <a:spLocks noChangeArrowheads="1"/>
          </p:cNvSpPr>
          <p:nvPr/>
        </p:nvSpPr>
        <p:spPr bwMode="auto">
          <a:xfrm>
            <a:off x="2824163" y="3386138"/>
            <a:ext cx="360362"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4</a:t>
            </a:r>
          </a:p>
        </p:txBody>
      </p:sp>
      <p:sp>
        <p:nvSpPr>
          <p:cNvPr id="30" name="Text Box 82"/>
          <p:cNvSpPr txBox="1">
            <a:spLocks noChangeArrowheads="1"/>
          </p:cNvSpPr>
          <p:nvPr/>
        </p:nvSpPr>
        <p:spPr bwMode="auto">
          <a:xfrm>
            <a:off x="2608263" y="3614738"/>
            <a:ext cx="287337"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5</a:t>
            </a:r>
          </a:p>
        </p:txBody>
      </p:sp>
      <p:sp>
        <p:nvSpPr>
          <p:cNvPr id="31" name="Text Box 83"/>
          <p:cNvSpPr txBox="1">
            <a:spLocks noChangeArrowheads="1"/>
          </p:cNvSpPr>
          <p:nvPr/>
        </p:nvSpPr>
        <p:spPr bwMode="auto">
          <a:xfrm>
            <a:off x="2249488" y="3690938"/>
            <a:ext cx="431800"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6</a:t>
            </a:r>
          </a:p>
        </p:txBody>
      </p:sp>
      <p:sp>
        <p:nvSpPr>
          <p:cNvPr id="32" name="Text Box 84"/>
          <p:cNvSpPr txBox="1">
            <a:spLocks noChangeArrowheads="1"/>
          </p:cNvSpPr>
          <p:nvPr/>
        </p:nvSpPr>
        <p:spPr bwMode="auto">
          <a:xfrm>
            <a:off x="1889125" y="3614738"/>
            <a:ext cx="288925"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7</a:t>
            </a:r>
          </a:p>
        </p:txBody>
      </p:sp>
      <p:sp>
        <p:nvSpPr>
          <p:cNvPr id="33" name="Text Box 85"/>
          <p:cNvSpPr txBox="1">
            <a:spLocks noChangeArrowheads="1"/>
          </p:cNvSpPr>
          <p:nvPr/>
        </p:nvSpPr>
        <p:spPr bwMode="auto">
          <a:xfrm>
            <a:off x="1673225" y="3371850"/>
            <a:ext cx="360363" cy="366713"/>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8</a:t>
            </a:r>
          </a:p>
        </p:txBody>
      </p:sp>
      <p:sp>
        <p:nvSpPr>
          <p:cNvPr id="34" name="Text Box 86"/>
          <p:cNvSpPr txBox="1">
            <a:spLocks noChangeArrowheads="1"/>
          </p:cNvSpPr>
          <p:nvPr/>
        </p:nvSpPr>
        <p:spPr bwMode="auto">
          <a:xfrm>
            <a:off x="1601788" y="3081338"/>
            <a:ext cx="358775"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9</a:t>
            </a:r>
          </a:p>
        </p:txBody>
      </p:sp>
      <p:sp>
        <p:nvSpPr>
          <p:cNvPr id="35" name="Text Box 87"/>
          <p:cNvSpPr txBox="1">
            <a:spLocks noChangeArrowheads="1"/>
          </p:cNvSpPr>
          <p:nvPr/>
        </p:nvSpPr>
        <p:spPr bwMode="auto">
          <a:xfrm>
            <a:off x="1600200" y="2776538"/>
            <a:ext cx="536575" cy="366712"/>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10</a:t>
            </a:r>
          </a:p>
        </p:txBody>
      </p:sp>
      <p:sp>
        <p:nvSpPr>
          <p:cNvPr id="36" name="Text Box 88"/>
          <p:cNvSpPr txBox="1">
            <a:spLocks noChangeArrowheads="1"/>
          </p:cNvSpPr>
          <p:nvPr/>
        </p:nvSpPr>
        <p:spPr bwMode="auto">
          <a:xfrm>
            <a:off x="1816100" y="2533650"/>
            <a:ext cx="606425" cy="366713"/>
          </a:xfrm>
          <a:prstGeom prst="rect">
            <a:avLst/>
          </a:prstGeom>
          <a:noFill/>
          <a:ln w="9525">
            <a:noFill/>
            <a:miter lim="800000"/>
            <a:headEnd/>
            <a:tailEnd/>
          </a:ln>
        </p:spPr>
        <p:txBody>
          <a:bodyPr>
            <a:spAutoFit/>
          </a:bodyPr>
          <a:lstStyle/>
          <a:p>
            <a:pPr eaLnBrk="1" hangingPunct="1">
              <a:spcBef>
                <a:spcPct val="50000"/>
              </a:spcBef>
            </a:pPr>
            <a:r>
              <a:rPr lang="en-US" b="1">
                <a:solidFill>
                  <a:schemeClr val="accent2"/>
                </a:solidFill>
              </a:rPr>
              <a:t>11</a:t>
            </a:r>
          </a:p>
        </p:txBody>
      </p:sp>
      <p:sp>
        <p:nvSpPr>
          <p:cNvPr id="37" name="AutoShape 89"/>
          <p:cNvSpPr>
            <a:spLocks noChangeArrowheads="1"/>
          </p:cNvSpPr>
          <p:nvPr/>
        </p:nvSpPr>
        <p:spPr bwMode="auto">
          <a:xfrm>
            <a:off x="2330450" y="3235325"/>
            <a:ext cx="144463" cy="136525"/>
          </a:xfrm>
          <a:prstGeom prst="flowChartConnector">
            <a:avLst/>
          </a:prstGeom>
          <a:solidFill>
            <a:schemeClr val="accent2"/>
          </a:solidFill>
          <a:ln w="9525">
            <a:solidFill>
              <a:schemeClr val="accent2"/>
            </a:solidFill>
            <a:round/>
            <a:headEnd/>
            <a:tailEnd/>
          </a:ln>
        </p:spPr>
        <p:txBody>
          <a:bodyPr wrap="none" anchor="ctr"/>
          <a:lstStyle/>
          <a:p>
            <a:pPr algn="ctr" eaLnBrk="1" hangingPunct="1"/>
            <a:endParaRPr lang="vi-VN">
              <a:solidFill>
                <a:schemeClr val="accent2"/>
              </a:solidFill>
            </a:endParaRPr>
          </a:p>
        </p:txBody>
      </p:sp>
      <p:sp>
        <p:nvSpPr>
          <p:cNvPr id="38" name="Line 90"/>
          <p:cNvSpPr>
            <a:spLocks noChangeShapeType="1"/>
          </p:cNvSpPr>
          <p:nvPr/>
        </p:nvSpPr>
        <p:spPr bwMode="auto">
          <a:xfrm flipV="1">
            <a:off x="2405063" y="2774950"/>
            <a:ext cx="0" cy="520700"/>
          </a:xfrm>
          <a:prstGeom prst="line">
            <a:avLst/>
          </a:prstGeom>
          <a:noFill/>
          <a:ln w="57150">
            <a:solidFill>
              <a:schemeClr val="tx1"/>
            </a:solidFill>
            <a:round/>
            <a:headEnd/>
            <a:tailEnd type="triangle" w="med" len="med"/>
          </a:ln>
        </p:spPr>
        <p:txBody>
          <a:bodyPr/>
          <a:lstStyle/>
          <a:p>
            <a:endParaRPr lang="en-US"/>
          </a:p>
        </p:txBody>
      </p:sp>
      <p:sp>
        <p:nvSpPr>
          <p:cNvPr id="39" name="Line 91"/>
          <p:cNvSpPr>
            <a:spLocks noChangeShapeType="1"/>
          </p:cNvSpPr>
          <p:nvPr/>
        </p:nvSpPr>
        <p:spPr bwMode="auto">
          <a:xfrm flipH="1">
            <a:off x="2100263" y="3276600"/>
            <a:ext cx="338137" cy="323850"/>
          </a:xfrm>
          <a:prstGeom prst="line">
            <a:avLst/>
          </a:prstGeom>
          <a:noFill/>
          <a:ln w="57150">
            <a:solidFill>
              <a:srgbClr val="FF3300"/>
            </a:solidFill>
            <a:round/>
            <a:headEnd/>
            <a:tailEnd type="triangle" w="med" len="med"/>
          </a:ln>
        </p:spPr>
        <p:txBody>
          <a:bodyPr/>
          <a:lstStyle/>
          <a:p>
            <a:endParaRPr lang="en-US"/>
          </a:p>
        </p:txBody>
      </p:sp>
      <p:sp>
        <p:nvSpPr>
          <p:cNvPr id="40" name="AutoShape 92"/>
          <p:cNvSpPr>
            <a:spLocks noChangeArrowheads="1"/>
          </p:cNvSpPr>
          <p:nvPr/>
        </p:nvSpPr>
        <p:spPr bwMode="auto">
          <a:xfrm>
            <a:off x="2335213" y="3235325"/>
            <a:ext cx="144462" cy="136525"/>
          </a:xfrm>
          <a:prstGeom prst="flowChartConnector">
            <a:avLst/>
          </a:prstGeom>
          <a:solidFill>
            <a:schemeClr val="accent2"/>
          </a:solidFill>
          <a:ln w="9525">
            <a:solidFill>
              <a:schemeClr val="accent2"/>
            </a:solidFill>
            <a:round/>
            <a:headEnd/>
            <a:tailEnd/>
          </a:ln>
        </p:spPr>
        <p:txBody>
          <a:bodyPr wrap="none" anchor="ctr"/>
          <a:lstStyle/>
          <a:p>
            <a:pPr algn="ctr" eaLnBrk="1" hangingPunct="1"/>
            <a:endParaRPr lang="vi-VN">
              <a:solidFill>
                <a:schemeClr val="accent2"/>
              </a:solidFill>
            </a:endParaRPr>
          </a:p>
        </p:txBody>
      </p:sp>
      <p:sp>
        <p:nvSpPr>
          <p:cNvPr id="43" name="TextBox 42"/>
          <p:cNvSpPr txBox="1">
            <a:spLocks noChangeArrowheads="1"/>
          </p:cNvSpPr>
          <p:nvPr/>
        </p:nvSpPr>
        <p:spPr bwMode="auto">
          <a:xfrm>
            <a:off x="914400" y="4343400"/>
            <a:ext cx="3429000" cy="461963"/>
          </a:xfrm>
          <a:prstGeom prst="rect">
            <a:avLst/>
          </a:prstGeom>
          <a:noFill/>
          <a:ln w="9525">
            <a:noFill/>
            <a:miter lim="800000"/>
            <a:headEnd/>
            <a:tailEnd/>
          </a:ln>
        </p:spPr>
        <p:txBody>
          <a:bodyPr>
            <a:spAutoFit/>
          </a:bodyPr>
          <a:lstStyle/>
          <a:p>
            <a:pPr eaLnBrk="1" hangingPunct="1"/>
            <a:r>
              <a:rPr lang="en-US" sz="2400">
                <a:latin typeface="Times New Roman" pitchFamily="18" charset="0"/>
                <a:cs typeface="Times New Roman" pitchFamily="18" charset="0"/>
              </a:rPr>
              <a:t>Mặt đồng hồ hình tròn</a:t>
            </a:r>
          </a:p>
        </p:txBody>
      </p:sp>
      <p:sp>
        <p:nvSpPr>
          <p:cNvPr id="44" name="Text Box 12"/>
          <p:cNvSpPr txBox="1">
            <a:spLocks noChangeArrowheads="1"/>
          </p:cNvSpPr>
          <p:nvPr/>
        </p:nvSpPr>
        <p:spPr bwMode="auto">
          <a:xfrm>
            <a:off x="785786" y="1857364"/>
            <a:ext cx="4800600" cy="461963"/>
          </a:xfrm>
          <a:prstGeom prst="rect">
            <a:avLst/>
          </a:prstGeom>
          <a:noFill/>
          <a:ln w="9525">
            <a:noFill/>
            <a:miter lim="800000"/>
            <a:headEnd/>
            <a:tailEnd/>
          </a:ln>
        </p:spPr>
        <p:txBody>
          <a:bodyPr>
            <a:spAutoFit/>
          </a:bodyPr>
          <a:lstStyle/>
          <a:p>
            <a:pPr>
              <a:spcBef>
                <a:spcPct val="50000"/>
              </a:spcBef>
            </a:pPr>
            <a:r>
              <a:rPr lang="en-US" sz="2400" b="1" i="1" u="sng">
                <a:solidFill>
                  <a:schemeClr val="accent2"/>
                </a:solidFill>
                <a:latin typeface="Times New Roman" pitchFamily="18" charset="0"/>
              </a:rPr>
              <a:t>1/ Giới thiệu hình tròn</a:t>
            </a:r>
          </a:p>
        </p:txBody>
      </p:sp>
      <p:sp>
        <p:nvSpPr>
          <p:cNvPr id="62" name="Text Box 23"/>
          <p:cNvSpPr txBox="1">
            <a:spLocks noChangeArrowheads="1"/>
          </p:cNvSpPr>
          <p:nvPr/>
        </p:nvSpPr>
        <p:spPr bwMode="auto">
          <a:xfrm>
            <a:off x="5105400" y="4373563"/>
            <a:ext cx="3200400" cy="461962"/>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Hình tròn tâm O</a:t>
            </a:r>
          </a:p>
        </p:txBody>
      </p:sp>
      <p:sp>
        <p:nvSpPr>
          <p:cNvPr id="63" name="Text Box 24"/>
          <p:cNvSpPr txBox="1">
            <a:spLocks noChangeArrowheads="1"/>
          </p:cNvSpPr>
          <p:nvPr/>
        </p:nvSpPr>
        <p:spPr bwMode="auto">
          <a:xfrm>
            <a:off x="5181600" y="4876800"/>
            <a:ext cx="3200400" cy="461963"/>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Bán kính OM,  </a:t>
            </a:r>
          </a:p>
        </p:txBody>
      </p:sp>
      <p:sp>
        <p:nvSpPr>
          <p:cNvPr id="64" name="Text Box 25"/>
          <p:cNvSpPr txBox="1">
            <a:spLocks noChangeArrowheads="1"/>
          </p:cNvSpPr>
          <p:nvPr/>
        </p:nvSpPr>
        <p:spPr bwMode="auto">
          <a:xfrm>
            <a:off x="7010400" y="4872038"/>
            <a:ext cx="3200400" cy="461962"/>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đường kính AB</a:t>
            </a:r>
          </a:p>
        </p:txBody>
      </p:sp>
      <p:sp>
        <p:nvSpPr>
          <p:cNvPr id="5149" name="Rectangle 46"/>
          <p:cNvSpPr>
            <a:spLocks noChangeArrowheads="1"/>
          </p:cNvSpPr>
          <p:nvPr/>
        </p:nvSpPr>
        <p:spPr bwMode="auto">
          <a:xfrm>
            <a:off x="18288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41"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42"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grpSp>
        <p:nvGrpSpPr>
          <p:cNvPr id="46" name="Group 45"/>
          <p:cNvGrpSpPr/>
          <p:nvPr/>
        </p:nvGrpSpPr>
        <p:grpSpPr>
          <a:xfrm>
            <a:off x="4876800" y="1857364"/>
            <a:ext cx="2514600" cy="2214578"/>
            <a:chOff x="4876800" y="1857364"/>
            <a:chExt cx="2514600" cy="2214578"/>
          </a:xfrm>
        </p:grpSpPr>
        <p:pic>
          <p:nvPicPr>
            <p:cNvPr id="53" name="Picture 13" descr="hinhtron3"/>
            <p:cNvPicPr>
              <a:picLocks noChangeAspect="1" noChangeArrowheads="1"/>
            </p:cNvPicPr>
            <p:nvPr/>
          </p:nvPicPr>
          <p:blipFill>
            <a:blip r:embed="rId2"/>
            <a:srcRect/>
            <a:stretch>
              <a:fillRect/>
            </a:stretch>
          </p:blipFill>
          <p:spPr bwMode="auto">
            <a:xfrm>
              <a:off x="5319732" y="1970092"/>
              <a:ext cx="2038350" cy="2101850"/>
            </a:xfrm>
            <a:prstGeom prst="rect">
              <a:avLst/>
            </a:prstGeom>
            <a:noFill/>
            <a:ln w="9525">
              <a:noFill/>
              <a:miter lim="800000"/>
              <a:headEnd/>
              <a:tailEnd/>
            </a:ln>
          </p:spPr>
        </p:pic>
        <p:sp>
          <p:nvSpPr>
            <p:cNvPr id="54" name="Text Box 18"/>
            <p:cNvSpPr txBox="1">
              <a:spLocks noChangeArrowheads="1"/>
            </p:cNvSpPr>
            <p:nvPr/>
          </p:nvSpPr>
          <p:spPr bwMode="auto">
            <a:xfrm>
              <a:off x="6096000" y="3209925"/>
              <a:ext cx="120650" cy="523875"/>
            </a:xfrm>
            <a:prstGeom prst="rect">
              <a:avLst/>
            </a:prstGeom>
            <a:noFill/>
            <a:ln w="9525">
              <a:noFill/>
              <a:miter lim="800000"/>
              <a:headEnd/>
              <a:tailEnd/>
            </a:ln>
          </p:spPr>
          <p:txBody>
            <a:bodyPr>
              <a:spAutoFit/>
            </a:bodyPr>
            <a:lstStyle/>
            <a:p>
              <a:pPr>
                <a:spcBef>
                  <a:spcPct val="50000"/>
                </a:spcBef>
              </a:pPr>
              <a:r>
                <a:rPr lang="en-US" sz="2800" smtClean="0">
                  <a:solidFill>
                    <a:srgbClr val="FF0000"/>
                  </a:solidFill>
                  <a:latin typeface="Times New Roman" pitchFamily="18" charset="0"/>
                </a:rPr>
                <a:t>O</a:t>
              </a:r>
              <a:endParaRPr lang="en-US" sz="2800">
                <a:solidFill>
                  <a:srgbClr val="FF0000"/>
                </a:solidFill>
                <a:latin typeface="Times New Roman" pitchFamily="18" charset="0"/>
              </a:endParaRPr>
            </a:p>
          </p:txBody>
        </p:sp>
        <p:grpSp>
          <p:nvGrpSpPr>
            <p:cNvPr id="2" name="Group 27"/>
            <p:cNvGrpSpPr>
              <a:grpSpLocks/>
            </p:cNvGrpSpPr>
            <p:nvPr/>
          </p:nvGrpSpPr>
          <p:grpSpPr bwMode="auto">
            <a:xfrm>
              <a:off x="6286512" y="1857364"/>
              <a:ext cx="1104888" cy="1214446"/>
              <a:chOff x="1248" y="1824"/>
              <a:chExt cx="1099" cy="1364"/>
            </a:xfrm>
          </p:grpSpPr>
          <p:sp>
            <p:nvSpPr>
              <p:cNvPr id="5155" name="Line 19"/>
              <p:cNvSpPr>
                <a:spLocks noChangeShapeType="1"/>
              </p:cNvSpPr>
              <p:nvPr/>
            </p:nvSpPr>
            <p:spPr bwMode="auto">
              <a:xfrm flipV="1">
                <a:off x="1248" y="2468"/>
                <a:ext cx="720" cy="720"/>
              </a:xfrm>
              <a:prstGeom prst="line">
                <a:avLst/>
              </a:prstGeom>
              <a:noFill/>
              <a:ln w="38100">
                <a:solidFill>
                  <a:srgbClr val="D60093"/>
                </a:solidFill>
                <a:round/>
                <a:headEnd/>
                <a:tailEnd/>
              </a:ln>
            </p:spPr>
            <p:txBody>
              <a:bodyPr/>
              <a:lstStyle/>
              <a:p>
                <a:endParaRPr lang="en-US"/>
              </a:p>
            </p:txBody>
          </p:sp>
          <p:sp>
            <p:nvSpPr>
              <p:cNvPr id="5156" name="Text Box 20"/>
              <p:cNvSpPr txBox="1">
                <a:spLocks noChangeArrowheads="1"/>
              </p:cNvSpPr>
              <p:nvPr/>
            </p:nvSpPr>
            <p:spPr bwMode="auto">
              <a:xfrm>
                <a:off x="1972" y="1824"/>
                <a:ext cx="375" cy="734"/>
              </a:xfrm>
              <a:prstGeom prst="rect">
                <a:avLst/>
              </a:prstGeom>
              <a:noFill/>
              <a:ln w="9525">
                <a:noFill/>
                <a:miter lim="800000"/>
                <a:headEnd/>
                <a:tailEnd/>
              </a:ln>
            </p:spPr>
            <p:txBody>
              <a:bodyPr>
                <a:spAutoFit/>
              </a:bodyPr>
              <a:lstStyle/>
              <a:p>
                <a:pPr>
                  <a:spcBef>
                    <a:spcPct val="50000"/>
                  </a:spcBef>
                </a:pPr>
                <a:r>
                  <a:rPr lang="en-US" sz="3200">
                    <a:solidFill>
                      <a:srgbClr val="FF0000"/>
                    </a:solidFill>
                    <a:latin typeface="Times New Roman" pitchFamily="18" charset="0"/>
                  </a:rPr>
                  <a:t>M</a:t>
                </a:r>
              </a:p>
            </p:txBody>
          </p:sp>
        </p:grpSp>
        <p:grpSp>
          <p:nvGrpSpPr>
            <p:cNvPr id="3" name="Group 34"/>
            <p:cNvGrpSpPr>
              <a:grpSpLocks/>
            </p:cNvGrpSpPr>
            <p:nvPr/>
          </p:nvGrpSpPr>
          <p:grpSpPr bwMode="auto">
            <a:xfrm>
              <a:off x="4876800" y="2697163"/>
              <a:ext cx="2514600" cy="579437"/>
              <a:chOff x="-401" y="2640"/>
              <a:chExt cx="2871" cy="397"/>
            </a:xfrm>
          </p:grpSpPr>
          <p:sp>
            <p:nvSpPr>
              <p:cNvPr id="5152" name="Line 17"/>
              <p:cNvSpPr>
                <a:spLocks noChangeShapeType="1"/>
              </p:cNvSpPr>
              <p:nvPr/>
            </p:nvSpPr>
            <p:spPr bwMode="auto">
              <a:xfrm flipV="1">
                <a:off x="185" y="2880"/>
                <a:ext cx="2119" cy="36"/>
              </a:xfrm>
              <a:prstGeom prst="line">
                <a:avLst/>
              </a:prstGeom>
              <a:noFill/>
              <a:ln w="38100">
                <a:solidFill>
                  <a:schemeClr val="tx1"/>
                </a:solidFill>
                <a:round/>
                <a:headEnd/>
                <a:tailEnd/>
              </a:ln>
            </p:spPr>
            <p:txBody>
              <a:bodyPr/>
              <a:lstStyle/>
              <a:p>
                <a:endParaRPr lang="en-US"/>
              </a:p>
            </p:txBody>
          </p:sp>
          <p:sp>
            <p:nvSpPr>
              <p:cNvPr id="5153" name="Text Box 21"/>
              <p:cNvSpPr txBox="1">
                <a:spLocks noChangeArrowheads="1"/>
              </p:cNvSpPr>
              <p:nvPr/>
            </p:nvSpPr>
            <p:spPr bwMode="auto">
              <a:xfrm>
                <a:off x="-401" y="2640"/>
                <a:ext cx="332" cy="397"/>
              </a:xfrm>
              <a:prstGeom prst="rect">
                <a:avLst/>
              </a:prstGeom>
              <a:noFill/>
              <a:ln w="9525">
                <a:noFill/>
                <a:miter lim="800000"/>
                <a:headEnd/>
                <a:tailEnd/>
              </a:ln>
            </p:spPr>
            <p:txBody>
              <a:bodyPr>
                <a:spAutoFit/>
              </a:bodyPr>
              <a:lstStyle/>
              <a:p>
                <a:pPr>
                  <a:spcBef>
                    <a:spcPct val="50000"/>
                  </a:spcBef>
                </a:pPr>
                <a:r>
                  <a:rPr lang="en-US" sz="3200" b="1">
                    <a:latin typeface="Times New Roman" pitchFamily="18" charset="0"/>
                  </a:rPr>
                  <a:t>A</a:t>
                </a:r>
              </a:p>
            </p:txBody>
          </p:sp>
          <p:sp>
            <p:nvSpPr>
              <p:cNvPr id="5154" name="Text Box 22"/>
              <p:cNvSpPr txBox="1">
                <a:spLocks noChangeArrowheads="1"/>
              </p:cNvSpPr>
              <p:nvPr/>
            </p:nvSpPr>
            <p:spPr bwMode="auto">
              <a:xfrm>
                <a:off x="2231" y="2640"/>
                <a:ext cx="239" cy="397"/>
              </a:xfrm>
              <a:prstGeom prst="rect">
                <a:avLst/>
              </a:prstGeom>
              <a:noFill/>
              <a:ln w="9525">
                <a:noFill/>
                <a:miter lim="800000"/>
                <a:headEnd/>
                <a:tailEnd/>
              </a:ln>
            </p:spPr>
            <p:txBody>
              <a:bodyPr>
                <a:spAutoFit/>
              </a:bodyPr>
              <a:lstStyle/>
              <a:p>
                <a:pPr>
                  <a:spcBef>
                    <a:spcPct val="50000"/>
                  </a:spcBef>
                </a:pPr>
                <a:r>
                  <a:rPr lang="en-US" sz="3200" b="1">
                    <a:latin typeface="Times New Roman" pitchFamily="18" charset="0"/>
                  </a:rPr>
                  <a:t>B</a:t>
                </a:r>
              </a:p>
            </p:txBody>
          </p:sp>
        </p:grpSp>
        <p:sp>
          <p:nvSpPr>
            <p:cNvPr id="45" name="TextBox 44"/>
            <p:cNvSpPr txBox="1"/>
            <p:nvPr/>
          </p:nvSpPr>
          <p:spPr>
            <a:xfrm>
              <a:off x="6123800" y="2341899"/>
              <a:ext cx="377026" cy="1015663"/>
            </a:xfrm>
            <a:prstGeom prst="rect">
              <a:avLst/>
            </a:prstGeom>
            <a:noFill/>
          </p:spPr>
          <p:txBody>
            <a:bodyPr wrap="none" rtlCol="0">
              <a:spAutoFit/>
            </a:bodyPr>
            <a:lstStyle/>
            <a:p>
              <a:r>
                <a:rPr lang="en-US" sz="6000" b="1" smtClean="0">
                  <a:latin typeface="Times New Roman" pitchFamily="18" charset="0"/>
                  <a:cs typeface="Times New Roman" pitchFamily="18" charset="0"/>
                </a:rPr>
                <a:t>.</a:t>
              </a:r>
              <a:endParaRPr lang="en-US" sz="6000" b="1">
                <a:latin typeface="Times New Roman" pitchFamily="18" charset="0"/>
                <a:cs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ox(in)">
                                      <p:cBhvr>
                                        <p:cTn id="7" dur="500"/>
                                        <p:tgtEl>
                                          <p:spTgt spid="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ox(in)">
                                      <p:cBhvr>
                                        <p:cTn id="15" dur="500"/>
                                        <p:tgtEl>
                                          <p:spTgt spid="2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ox(in)">
                                      <p:cBhvr>
                                        <p:cTn id="18" dur="500"/>
                                        <p:tgtEl>
                                          <p:spTgt spid="2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box(in)">
                                      <p:cBhvr>
                                        <p:cTn id="21" dur="500"/>
                                        <p:tgtEl>
                                          <p:spTgt spid="27"/>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ox(in)">
                                      <p:cBhvr>
                                        <p:cTn id="24" dur="500"/>
                                        <p:tgtEl>
                                          <p:spTgt spid="28"/>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ox(in)">
                                      <p:cBhvr>
                                        <p:cTn id="27" dur="500"/>
                                        <p:tgtEl>
                                          <p:spTgt spid="29"/>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box(in)">
                                      <p:cBhvr>
                                        <p:cTn id="30" dur="500"/>
                                        <p:tgtEl>
                                          <p:spTgt spid="3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box(in)">
                                      <p:cBhvr>
                                        <p:cTn id="33" dur="500"/>
                                        <p:tgtEl>
                                          <p:spTgt spid="31"/>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box(in)">
                                      <p:cBhvr>
                                        <p:cTn id="36" dur="500"/>
                                        <p:tgtEl>
                                          <p:spTgt spid="32"/>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ox(in)">
                                      <p:cBhvr>
                                        <p:cTn id="39" dur="500"/>
                                        <p:tgtEl>
                                          <p:spTgt spid="33"/>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ox(in)">
                                      <p:cBhvr>
                                        <p:cTn id="42" dur="500"/>
                                        <p:tgtEl>
                                          <p:spTgt spid="34"/>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ox(in)">
                                      <p:cBhvr>
                                        <p:cTn id="45" dur="500"/>
                                        <p:tgtEl>
                                          <p:spTgt spid="3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box(in)">
                                      <p:cBhvr>
                                        <p:cTn id="48" dur="500"/>
                                        <p:tgtEl>
                                          <p:spTgt spid="36"/>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box(in)">
                                      <p:cBhvr>
                                        <p:cTn id="51" dur="500"/>
                                        <p:tgtEl>
                                          <p:spTgt spid="37"/>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box(in)">
                                      <p:cBhvr>
                                        <p:cTn id="54" dur="500"/>
                                        <p:tgtEl>
                                          <p:spTgt spid="38"/>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ox(in)">
                                      <p:cBhvr>
                                        <p:cTn id="57" dur="500"/>
                                        <p:tgtEl>
                                          <p:spTgt spid="39"/>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box(in)">
                                      <p:cBhvr>
                                        <p:cTn id="60" dur="500"/>
                                        <p:tgtEl>
                                          <p:spTgt spid="4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box(in)">
                                      <p:cBhvr>
                                        <p:cTn id="65" dur="500"/>
                                        <p:tgtEl>
                                          <p:spTgt spid="4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62"/>
                                        </p:tgtEl>
                                        <p:attrNameLst>
                                          <p:attrName>style.visibility</p:attrName>
                                        </p:attrNameLst>
                                      </p:cBhvr>
                                      <p:to>
                                        <p:strVal val="visible"/>
                                      </p:to>
                                    </p:set>
                                    <p:anim calcmode="lin" valueType="num">
                                      <p:cBhvr additive="base">
                                        <p:cTn id="70" dur="500" fill="hold"/>
                                        <p:tgtEl>
                                          <p:spTgt spid="62"/>
                                        </p:tgtEl>
                                        <p:attrNameLst>
                                          <p:attrName>ppt_x</p:attrName>
                                        </p:attrNameLst>
                                      </p:cBhvr>
                                      <p:tavLst>
                                        <p:tav tm="0">
                                          <p:val>
                                            <p:strVal val="#ppt_x"/>
                                          </p:val>
                                        </p:tav>
                                        <p:tav tm="100000">
                                          <p:val>
                                            <p:strVal val="#ppt_x"/>
                                          </p:val>
                                        </p:tav>
                                      </p:tavLst>
                                    </p:anim>
                                    <p:anim calcmode="lin" valueType="num">
                                      <p:cBhvr additive="base">
                                        <p:cTn id="71"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3"/>
                                        </p:tgtEl>
                                        <p:attrNameLst>
                                          <p:attrName>style.visibility</p:attrName>
                                        </p:attrNameLst>
                                      </p:cBhvr>
                                      <p:to>
                                        <p:strVal val="visible"/>
                                      </p:to>
                                    </p:set>
                                    <p:animEffect transition="in" filter="fade">
                                      <p:cBhvr>
                                        <p:cTn id="76" dur="2000"/>
                                        <p:tgtEl>
                                          <p:spTgt spid="6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additive="base">
                                        <p:cTn id="81" dur="500" fill="hold"/>
                                        <p:tgtEl>
                                          <p:spTgt spid="64"/>
                                        </p:tgtEl>
                                        <p:attrNameLst>
                                          <p:attrName>ppt_x</p:attrName>
                                        </p:attrNameLst>
                                      </p:cBhvr>
                                      <p:tavLst>
                                        <p:tav tm="0">
                                          <p:val>
                                            <p:strVal val="#ppt_x"/>
                                          </p:val>
                                        </p:tav>
                                        <p:tav tm="100000">
                                          <p:val>
                                            <p:strVal val="#ppt_x"/>
                                          </p:val>
                                        </p:tav>
                                      </p:tavLst>
                                    </p:anim>
                                    <p:anim calcmode="lin" valueType="num">
                                      <p:cBhvr additive="base">
                                        <p:cTn id="82"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p:bldP spid="27" grpId="0"/>
      <p:bldP spid="28" grpId="0"/>
      <p:bldP spid="29" grpId="0"/>
      <p:bldP spid="30" grpId="0"/>
      <p:bldP spid="31" grpId="0"/>
      <p:bldP spid="32" grpId="0"/>
      <p:bldP spid="33" grpId="0"/>
      <p:bldP spid="34" grpId="0"/>
      <p:bldP spid="35" grpId="0"/>
      <p:bldP spid="36" grpId="0"/>
      <p:bldP spid="37" grpId="0" animBg="1"/>
      <p:bldP spid="38" grpId="0" animBg="1"/>
      <p:bldP spid="39" grpId="0" animBg="1"/>
      <p:bldP spid="40" grpId="0" animBg="1"/>
      <p:bldP spid="43" grpId="0"/>
      <p:bldP spid="44" grpId="0"/>
      <p:bldP spid="62" grpId="0"/>
      <p:bldP spid="63"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685800" y="3195638"/>
            <a:ext cx="2590800" cy="0"/>
          </a:xfrm>
          <a:prstGeom prst="line">
            <a:avLst/>
          </a:prstGeom>
          <a:noFill/>
          <a:ln w="57150">
            <a:solidFill>
              <a:schemeClr val="tx1"/>
            </a:solidFill>
            <a:round/>
            <a:headEnd/>
            <a:tailEnd/>
          </a:ln>
        </p:spPr>
        <p:txBody>
          <a:bodyPr/>
          <a:lstStyle/>
          <a:p>
            <a:endParaRPr lang="en-US">
              <a:latin typeface="Times New Roman" pitchFamily="18" charset="0"/>
              <a:cs typeface="Times New Roman" pitchFamily="18" charset="0"/>
            </a:endParaRPr>
          </a:p>
        </p:txBody>
      </p:sp>
      <p:sp>
        <p:nvSpPr>
          <p:cNvPr id="6147" name="Line 3"/>
          <p:cNvSpPr>
            <a:spLocks noChangeShapeType="1"/>
          </p:cNvSpPr>
          <p:nvPr/>
        </p:nvSpPr>
        <p:spPr bwMode="auto">
          <a:xfrm flipV="1">
            <a:off x="1952625" y="2209800"/>
            <a:ext cx="838200" cy="990600"/>
          </a:xfrm>
          <a:prstGeom prst="line">
            <a:avLst/>
          </a:prstGeom>
          <a:noFill/>
          <a:ln w="57150">
            <a:solidFill>
              <a:srgbClr val="FF0000"/>
            </a:solidFill>
            <a:round/>
            <a:headEnd/>
            <a:tailEnd/>
          </a:ln>
        </p:spPr>
        <p:txBody>
          <a:bodyPr/>
          <a:lstStyle/>
          <a:p>
            <a:endParaRPr lang="en-US">
              <a:latin typeface="Times New Roman" pitchFamily="18" charset="0"/>
              <a:cs typeface="Times New Roman" pitchFamily="18" charset="0"/>
            </a:endParaRPr>
          </a:p>
        </p:txBody>
      </p:sp>
      <p:sp>
        <p:nvSpPr>
          <p:cNvPr id="6148" name="Text Box 4"/>
          <p:cNvSpPr txBox="1">
            <a:spLocks noChangeArrowheads="1"/>
          </p:cNvSpPr>
          <p:nvPr/>
        </p:nvSpPr>
        <p:spPr bwMode="auto">
          <a:xfrm>
            <a:off x="257175" y="2813050"/>
            <a:ext cx="6096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cs typeface="Times New Roman" pitchFamily="18" charset="0"/>
              </a:rPr>
              <a:t>A</a:t>
            </a:r>
          </a:p>
        </p:txBody>
      </p:sp>
      <p:sp>
        <p:nvSpPr>
          <p:cNvPr id="6149" name="Text Box 5"/>
          <p:cNvSpPr txBox="1">
            <a:spLocks noChangeArrowheads="1"/>
          </p:cNvSpPr>
          <p:nvPr/>
        </p:nvSpPr>
        <p:spPr bwMode="auto">
          <a:xfrm>
            <a:off x="3276600" y="2819400"/>
            <a:ext cx="6096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cs typeface="Times New Roman" pitchFamily="18" charset="0"/>
              </a:rPr>
              <a:t>B</a:t>
            </a:r>
          </a:p>
        </p:txBody>
      </p:sp>
      <p:sp>
        <p:nvSpPr>
          <p:cNvPr id="6150" name="Text Box 6"/>
          <p:cNvSpPr txBox="1">
            <a:spLocks noChangeArrowheads="1"/>
          </p:cNvSpPr>
          <p:nvPr/>
        </p:nvSpPr>
        <p:spPr bwMode="auto">
          <a:xfrm>
            <a:off x="1600200" y="2743200"/>
            <a:ext cx="6096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cs typeface="Times New Roman" pitchFamily="18" charset="0"/>
              </a:rPr>
              <a:t>O</a:t>
            </a:r>
          </a:p>
        </p:txBody>
      </p:sp>
      <p:sp>
        <p:nvSpPr>
          <p:cNvPr id="6151" name="Text Box 7"/>
          <p:cNvSpPr txBox="1">
            <a:spLocks noChangeArrowheads="1"/>
          </p:cNvSpPr>
          <p:nvPr/>
        </p:nvSpPr>
        <p:spPr bwMode="auto">
          <a:xfrm>
            <a:off x="2671763" y="1660525"/>
            <a:ext cx="6096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cs typeface="Times New Roman" pitchFamily="18" charset="0"/>
              </a:rPr>
              <a:t>M</a:t>
            </a:r>
          </a:p>
        </p:txBody>
      </p:sp>
      <p:sp>
        <p:nvSpPr>
          <p:cNvPr id="6152" name="Text Box 8"/>
          <p:cNvSpPr txBox="1">
            <a:spLocks noChangeArrowheads="1"/>
          </p:cNvSpPr>
          <p:nvPr/>
        </p:nvSpPr>
        <p:spPr bwMode="auto">
          <a:xfrm>
            <a:off x="4114800" y="2590800"/>
            <a:ext cx="4419600" cy="1811338"/>
          </a:xfrm>
          <a:prstGeom prst="rect">
            <a:avLst/>
          </a:prstGeom>
          <a:noFill/>
          <a:ln w="9525">
            <a:solidFill>
              <a:srgbClr val="FF0066"/>
            </a:solidFill>
            <a:miter lim="800000"/>
            <a:headEnd/>
            <a:tailEnd/>
          </a:ln>
        </p:spPr>
        <p:txBody>
          <a:bodyPr>
            <a:spAutoFit/>
          </a:bodyPr>
          <a:lstStyle/>
          <a:p>
            <a:pPr algn="just">
              <a:spcBef>
                <a:spcPct val="50000"/>
              </a:spcBef>
            </a:pPr>
            <a:r>
              <a:rPr lang="en-US" sz="2800" b="1">
                <a:latin typeface="Times New Roman" pitchFamily="18" charset="0"/>
                <a:cs typeface="Times New Roman" pitchFamily="18" charset="0"/>
              </a:rPr>
              <a:t>Hình </a:t>
            </a:r>
            <a:r>
              <a:rPr lang="en-US" sz="2800" b="1" smtClean="0">
                <a:latin typeface="Times New Roman" pitchFamily="18" charset="0"/>
                <a:cs typeface="Times New Roman" pitchFamily="18" charset="0"/>
              </a:rPr>
              <a:t>tròn tâm </a:t>
            </a:r>
            <a:r>
              <a:rPr lang="en-US" sz="2800" b="1">
                <a:latin typeface="Times New Roman" pitchFamily="18" charset="0"/>
                <a:cs typeface="Times New Roman" pitchFamily="18" charset="0"/>
              </a:rPr>
              <a:t>O </a:t>
            </a:r>
          </a:p>
          <a:p>
            <a:pPr algn="just">
              <a:spcBef>
                <a:spcPct val="50000"/>
              </a:spcBef>
            </a:pPr>
            <a:r>
              <a:rPr lang="en-US" sz="2800" b="1" smtClean="0">
                <a:latin typeface="Times New Roman" pitchFamily="18" charset="0"/>
                <a:cs typeface="Times New Roman" pitchFamily="18" charset="0"/>
              </a:rPr>
              <a:t>Bán </a:t>
            </a:r>
            <a:r>
              <a:rPr lang="en-US" sz="2800" b="1">
                <a:latin typeface="Times New Roman" pitchFamily="18" charset="0"/>
                <a:cs typeface="Times New Roman" pitchFamily="18" charset="0"/>
              </a:rPr>
              <a:t>kính OM</a:t>
            </a:r>
          </a:p>
          <a:p>
            <a:pPr algn="just">
              <a:spcBef>
                <a:spcPct val="50000"/>
              </a:spcBef>
            </a:pPr>
            <a:r>
              <a:rPr lang="en-US" sz="2800" b="1" smtClean="0">
                <a:latin typeface="Times New Roman" pitchFamily="18" charset="0"/>
                <a:cs typeface="Times New Roman" pitchFamily="18" charset="0"/>
              </a:rPr>
              <a:t>Đường </a:t>
            </a:r>
            <a:r>
              <a:rPr lang="en-US" sz="2800" b="1">
                <a:latin typeface="Times New Roman" pitchFamily="18" charset="0"/>
                <a:cs typeface="Times New Roman" pitchFamily="18" charset="0"/>
              </a:rPr>
              <a:t>kính AB</a:t>
            </a:r>
          </a:p>
        </p:txBody>
      </p:sp>
      <p:sp>
        <p:nvSpPr>
          <p:cNvPr id="88073" name="Text Box 9"/>
          <p:cNvSpPr txBox="1">
            <a:spLocks noChangeArrowheads="1"/>
          </p:cNvSpPr>
          <p:nvPr/>
        </p:nvSpPr>
        <p:spPr bwMode="auto">
          <a:xfrm>
            <a:off x="304800" y="4800600"/>
            <a:ext cx="8305800" cy="1815882"/>
          </a:xfrm>
          <a:prstGeom prst="rect">
            <a:avLst/>
          </a:prstGeom>
          <a:noFill/>
          <a:ln w="9525">
            <a:solidFill>
              <a:srgbClr val="FF0066"/>
            </a:solidFill>
            <a:miter lim="800000"/>
            <a:headEnd/>
            <a:tailEnd/>
          </a:ln>
        </p:spPr>
        <p:txBody>
          <a:bodyPr>
            <a:spAutoFit/>
          </a:bodyPr>
          <a:lstStyle/>
          <a:p>
            <a:pPr algn="just">
              <a:spcBef>
                <a:spcPct val="50000"/>
              </a:spcBef>
            </a:pPr>
            <a:r>
              <a:rPr lang="en-US" sz="2800" b="1">
                <a:latin typeface="Times New Roman" pitchFamily="18" charset="0"/>
                <a:cs typeface="Times New Roman" pitchFamily="18" charset="0"/>
              </a:rPr>
              <a:t>              </a:t>
            </a:r>
            <a:r>
              <a:rPr lang="en-US" sz="2800" b="1" smtClean="0">
                <a:solidFill>
                  <a:srgbClr val="0000FF"/>
                </a:solidFill>
                <a:latin typeface="Times New Roman" pitchFamily="18" charset="0"/>
                <a:cs typeface="Times New Roman" pitchFamily="18" charset="0"/>
              </a:rPr>
              <a:t>Nhận xét:</a:t>
            </a:r>
            <a:r>
              <a:rPr lang="en-US" sz="2800" b="1" smtClean="0">
                <a:latin typeface="Times New Roman" pitchFamily="18" charset="0"/>
                <a:cs typeface="Times New Roman" pitchFamily="18" charset="0"/>
              </a:rPr>
              <a:t> </a:t>
            </a:r>
            <a:r>
              <a:rPr lang="en-US" sz="2800" b="1">
                <a:latin typeface="Times New Roman" pitchFamily="18" charset="0"/>
                <a:cs typeface="Times New Roman" pitchFamily="18" charset="0"/>
              </a:rPr>
              <a:t>Trong </a:t>
            </a:r>
            <a:r>
              <a:rPr lang="en-US" sz="2800" b="1" smtClean="0">
                <a:latin typeface="Times New Roman" pitchFamily="18" charset="0"/>
                <a:cs typeface="Times New Roman" pitchFamily="18" charset="0"/>
              </a:rPr>
              <a:t>một </a:t>
            </a:r>
            <a:r>
              <a:rPr lang="en-US" sz="2800" b="1">
                <a:latin typeface="Times New Roman" pitchFamily="18" charset="0"/>
                <a:cs typeface="Times New Roman" pitchFamily="18" charset="0"/>
              </a:rPr>
              <a:t>hình </a:t>
            </a:r>
            <a:r>
              <a:rPr lang="en-US" sz="2800" b="1" smtClean="0">
                <a:latin typeface="Times New Roman" pitchFamily="18" charset="0"/>
                <a:cs typeface="Times New Roman" pitchFamily="18" charset="0"/>
              </a:rPr>
              <a:t>tròn</a:t>
            </a:r>
            <a:endParaRPr lang="en-US" sz="2800" b="1">
              <a:latin typeface="Times New Roman" pitchFamily="18" charset="0"/>
              <a:cs typeface="Times New Roman" pitchFamily="18" charset="0"/>
            </a:endParaRPr>
          </a:p>
          <a:p>
            <a:pPr algn="just">
              <a:spcBef>
                <a:spcPct val="50000"/>
              </a:spcBef>
            </a:pPr>
            <a:r>
              <a:rPr lang="en-US" sz="2800" b="1">
                <a:latin typeface="Times New Roman" pitchFamily="18" charset="0"/>
                <a:cs typeface="Times New Roman" pitchFamily="18" charset="0"/>
              </a:rPr>
              <a:t>* </a:t>
            </a:r>
            <a:r>
              <a:rPr lang="en-US" sz="2800" b="1" smtClean="0">
                <a:latin typeface="Times New Roman" pitchFamily="18" charset="0"/>
                <a:cs typeface="Times New Roman" pitchFamily="18" charset="0"/>
              </a:rPr>
              <a:t>Tâm </a:t>
            </a:r>
            <a:r>
              <a:rPr lang="en-US" sz="2800" b="1">
                <a:latin typeface="Times New Roman" pitchFamily="18" charset="0"/>
                <a:cs typeface="Times New Roman" pitchFamily="18" charset="0"/>
              </a:rPr>
              <a:t>O </a:t>
            </a:r>
            <a:r>
              <a:rPr lang="en-US" sz="2800" b="1" smtClean="0">
                <a:latin typeface="Times New Roman" pitchFamily="18" charset="0"/>
                <a:cs typeface="Times New Roman" pitchFamily="18" charset="0"/>
              </a:rPr>
              <a:t>là trung điểm của đường  </a:t>
            </a:r>
            <a:r>
              <a:rPr lang="en-US" sz="2800" b="1">
                <a:latin typeface="Times New Roman" pitchFamily="18" charset="0"/>
                <a:cs typeface="Times New Roman" pitchFamily="18" charset="0"/>
              </a:rPr>
              <a:t>kính AB.</a:t>
            </a:r>
          </a:p>
          <a:p>
            <a:pPr algn="just">
              <a:spcBef>
                <a:spcPct val="50000"/>
              </a:spcBef>
            </a:pPr>
            <a:r>
              <a:rPr lang="en-US" sz="2800" b="1" smtClean="0">
                <a:latin typeface="Times New Roman" pitchFamily="18" charset="0"/>
                <a:cs typeface="Times New Roman" pitchFamily="18" charset="0"/>
              </a:rPr>
              <a:t>*Độ dài đường kính sẽ gấp 2 lần độ dài bán kính.</a:t>
            </a:r>
            <a:endParaRPr lang="en-US" sz="2800" b="1">
              <a:latin typeface="Times New Roman" pitchFamily="18" charset="0"/>
              <a:cs typeface="Times New Roman" pitchFamily="18" charset="0"/>
            </a:endParaRPr>
          </a:p>
        </p:txBody>
      </p:sp>
      <p:sp>
        <p:nvSpPr>
          <p:cNvPr id="6154" name="Oval 19"/>
          <p:cNvSpPr>
            <a:spLocks noChangeArrowheads="1"/>
          </p:cNvSpPr>
          <p:nvPr/>
        </p:nvSpPr>
        <p:spPr bwMode="auto">
          <a:xfrm>
            <a:off x="685800" y="1905000"/>
            <a:ext cx="2590800" cy="2514600"/>
          </a:xfrm>
          <a:prstGeom prst="ellipse">
            <a:avLst/>
          </a:prstGeom>
          <a:noFill/>
          <a:ln w="57150">
            <a:solidFill>
              <a:srgbClr val="FF0066"/>
            </a:solidFill>
            <a:round/>
            <a:headEnd/>
            <a:tailEnd/>
          </a:ln>
        </p:spPr>
        <p:txBody>
          <a:bodyPr wrap="none" anchor="ctr"/>
          <a:lstStyle/>
          <a:p>
            <a:pPr eaLnBrk="1" hangingPunct="1"/>
            <a:endParaRPr lang="vi-VN"/>
          </a:p>
        </p:txBody>
      </p:sp>
      <p:sp>
        <p:nvSpPr>
          <p:cNvPr id="6155" name="Text Box 20"/>
          <p:cNvSpPr txBox="1">
            <a:spLocks noChangeArrowheads="1"/>
          </p:cNvSpPr>
          <p:nvPr/>
        </p:nvSpPr>
        <p:spPr bwMode="auto">
          <a:xfrm>
            <a:off x="1766888" y="2363788"/>
            <a:ext cx="990600" cy="1098550"/>
          </a:xfrm>
          <a:prstGeom prst="rect">
            <a:avLst/>
          </a:prstGeom>
          <a:noFill/>
          <a:ln w="9525">
            <a:noFill/>
            <a:miter lim="800000"/>
            <a:headEnd/>
            <a:tailEnd/>
          </a:ln>
        </p:spPr>
        <p:txBody>
          <a:bodyPr>
            <a:spAutoFit/>
          </a:bodyPr>
          <a:lstStyle/>
          <a:p>
            <a:pPr>
              <a:spcBef>
                <a:spcPct val="50000"/>
              </a:spcBef>
            </a:pPr>
            <a:r>
              <a:rPr lang="en-US" sz="6600" b="1">
                <a:solidFill>
                  <a:srgbClr val="FF0066"/>
                </a:solidFill>
                <a:latin typeface="Times New Roman" pitchFamily="18" charset="0"/>
                <a:cs typeface="Times New Roman" pitchFamily="18" charset="0"/>
              </a:rPr>
              <a:t>.</a:t>
            </a:r>
          </a:p>
        </p:txBody>
      </p:sp>
      <p:sp>
        <p:nvSpPr>
          <p:cNvPr id="6157" name="Rectangle 46"/>
          <p:cNvSpPr>
            <a:spLocks noChangeArrowheads="1"/>
          </p:cNvSpPr>
          <p:nvPr/>
        </p:nvSpPr>
        <p:spPr bwMode="auto">
          <a:xfrm>
            <a:off x="1752600" y="7620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16"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17"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8073"/>
                                        </p:tgtEl>
                                        <p:attrNameLst>
                                          <p:attrName>style.visibility</p:attrName>
                                        </p:attrNameLst>
                                      </p:cBhvr>
                                      <p:to>
                                        <p:strVal val="visible"/>
                                      </p:to>
                                    </p:set>
                                    <p:anim calcmode="discrete" valueType="clr">
                                      <p:cBhvr override="childStyle">
                                        <p:cTn id="7" dur="80"/>
                                        <p:tgtEl>
                                          <p:spTgt spid="8807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8073"/>
                                        </p:tgtEl>
                                        <p:attrNameLst>
                                          <p:attrName>fillcolor</p:attrName>
                                        </p:attrNameLst>
                                      </p:cBhvr>
                                      <p:tavLst>
                                        <p:tav tm="0">
                                          <p:val>
                                            <p:clrVal>
                                              <a:schemeClr val="accent2"/>
                                            </p:clrVal>
                                          </p:val>
                                        </p:tav>
                                        <p:tav tm="50000">
                                          <p:val>
                                            <p:clrVal>
                                              <a:schemeClr val="hlink"/>
                                            </p:clrVal>
                                          </p:val>
                                        </p:tav>
                                      </p:tavLst>
                                    </p:anim>
                                    <p:set>
                                      <p:cBhvr>
                                        <p:cTn id="9" dur="80"/>
                                        <p:tgtEl>
                                          <p:spTgt spid="8807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2" name="Rectangle 10"/>
          <p:cNvSpPr>
            <a:spLocks noChangeArrowheads="1"/>
          </p:cNvSpPr>
          <p:nvPr/>
        </p:nvSpPr>
        <p:spPr bwMode="auto">
          <a:xfrm>
            <a:off x="1066800" y="2514600"/>
            <a:ext cx="6788150" cy="579438"/>
          </a:xfrm>
          <a:prstGeom prst="rect">
            <a:avLst/>
          </a:prstGeom>
          <a:noFill/>
          <a:ln w="9525">
            <a:noFill/>
            <a:miter lim="800000"/>
            <a:headEnd/>
            <a:tailEnd/>
          </a:ln>
        </p:spPr>
        <p:txBody>
          <a:bodyPr wrap="none" anchor="ctr">
            <a:spAutoFit/>
          </a:bodyPr>
          <a:lstStyle/>
          <a:p>
            <a:pPr algn="ctr"/>
            <a:r>
              <a:rPr lang="en-US" sz="3200" b="1">
                <a:latin typeface="Times New Roman" pitchFamily="18" charset="0"/>
              </a:rPr>
              <a:t> </a:t>
            </a:r>
            <a:r>
              <a:rPr lang="en-US" sz="3200">
                <a:latin typeface="Times New Roman" pitchFamily="18" charset="0"/>
              </a:rPr>
              <a:t>Giới thiệu dụng cụ vẽ hình tròn: Compa</a:t>
            </a:r>
          </a:p>
        </p:txBody>
      </p:sp>
      <p:pic>
        <p:nvPicPr>
          <p:cNvPr id="54284" name="Picture 12" descr="compas"/>
          <p:cNvPicPr>
            <a:picLocks noChangeAspect="1" noChangeArrowheads="1"/>
          </p:cNvPicPr>
          <p:nvPr/>
        </p:nvPicPr>
        <p:blipFill>
          <a:blip r:embed="rId2"/>
          <a:srcRect/>
          <a:stretch>
            <a:fillRect/>
          </a:stretch>
        </p:blipFill>
        <p:spPr bwMode="auto">
          <a:xfrm>
            <a:off x="381000" y="3276600"/>
            <a:ext cx="1827213" cy="2819400"/>
          </a:xfrm>
          <a:prstGeom prst="rect">
            <a:avLst/>
          </a:prstGeom>
          <a:solidFill>
            <a:srgbClr val="66FFFF"/>
          </a:solidFill>
          <a:ln w="9525">
            <a:solidFill>
              <a:schemeClr val="bg1"/>
            </a:solidFill>
            <a:miter lim="800000"/>
            <a:headEnd/>
            <a:tailEnd/>
          </a:ln>
        </p:spPr>
      </p:pic>
      <p:sp>
        <p:nvSpPr>
          <p:cNvPr id="7172" name="Text Box 18"/>
          <p:cNvSpPr txBox="1">
            <a:spLocks noChangeArrowheads="1"/>
          </p:cNvSpPr>
          <p:nvPr/>
        </p:nvSpPr>
        <p:spPr bwMode="auto">
          <a:xfrm>
            <a:off x="533400" y="1981200"/>
            <a:ext cx="3048000" cy="579438"/>
          </a:xfrm>
          <a:prstGeom prst="rect">
            <a:avLst/>
          </a:prstGeom>
          <a:noFill/>
          <a:ln w="9525">
            <a:noFill/>
            <a:miter lim="800000"/>
            <a:headEnd/>
            <a:tailEnd/>
          </a:ln>
        </p:spPr>
        <p:txBody>
          <a:bodyPr>
            <a:spAutoFit/>
          </a:bodyPr>
          <a:lstStyle/>
          <a:p>
            <a:pPr>
              <a:spcBef>
                <a:spcPct val="50000"/>
              </a:spcBef>
            </a:pPr>
            <a:r>
              <a:rPr lang="en-US" sz="3200" b="1" i="1" u="sng">
                <a:solidFill>
                  <a:srgbClr val="0000FF"/>
                </a:solidFill>
                <a:latin typeface="Times New Roman" pitchFamily="18" charset="0"/>
              </a:rPr>
              <a:t>2/ Vẽ hình tròn:</a:t>
            </a:r>
          </a:p>
        </p:txBody>
      </p:sp>
      <p:grpSp>
        <p:nvGrpSpPr>
          <p:cNvPr id="2" name="Group 30"/>
          <p:cNvGrpSpPr>
            <a:grpSpLocks/>
          </p:cNvGrpSpPr>
          <p:nvPr/>
        </p:nvGrpSpPr>
        <p:grpSpPr bwMode="auto">
          <a:xfrm>
            <a:off x="2971800" y="5181600"/>
            <a:ext cx="2743200" cy="514350"/>
            <a:chOff x="1263" y="3069"/>
            <a:chExt cx="1632" cy="324"/>
          </a:xfrm>
        </p:grpSpPr>
        <p:grpSp>
          <p:nvGrpSpPr>
            <p:cNvPr id="3" name="Group 31"/>
            <p:cNvGrpSpPr>
              <a:grpSpLocks/>
            </p:cNvGrpSpPr>
            <p:nvPr/>
          </p:nvGrpSpPr>
          <p:grpSpPr bwMode="auto">
            <a:xfrm>
              <a:off x="1359" y="3069"/>
              <a:ext cx="1392" cy="147"/>
              <a:chOff x="1200" y="3519"/>
              <a:chExt cx="1392" cy="147"/>
            </a:xfrm>
          </p:grpSpPr>
          <p:sp>
            <p:nvSpPr>
              <p:cNvPr id="7213" name="Line 32"/>
              <p:cNvSpPr>
                <a:spLocks noChangeShapeType="1"/>
              </p:cNvSpPr>
              <p:nvPr/>
            </p:nvSpPr>
            <p:spPr bwMode="auto">
              <a:xfrm>
                <a:off x="1200" y="3600"/>
                <a:ext cx="1392" cy="0"/>
              </a:xfrm>
              <a:prstGeom prst="line">
                <a:avLst/>
              </a:prstGeom>
              <a:noFill/>
              <a:ln w="3175" cmpd="dbl">
                <a:solidFill>
                  <a:schemeClr val="tx1"/>
                </a:solidFill>
                <a:round/>
                <a:headEnd/>
                <a:tailEnd/>
              </a:ln>
            </p:spPr>
            <p:txBody>
              <a:bodyPr/>
              <a:lstStyle/>
              <a:p>
                <a:endParaRPr lang="en-US"/>
              </a:p>
            </p:txBody>
          </p:sp>
          <p:sp>
            <p:nvSpPr>
              <p:cNvPr id="7214" name="Line 33"/>
              <p:cNvSpPr>
                <a:spLocks noChangeShapeType="1"/>
              </p:cNvSpPr>
              <p:nvPr/>
            </p:nvSpPr>
            <p:spPr bwMode="auto">
              <a:xfrm>
                <a:off x="1200" y="3522"/>
                <a:ext cx="0" cy="144"/>
              </a:xfrm>
              <a:prstGeom prst="line">
                <a:avLst/>
              </a:prstGeom>
              <a:noFill/>
              <a:ln w="28575">
                <a:solidFill>
                  <a:schemeClr val="tx1"/>
                </a:solidFill>
                <a:round/>
                <a:headEnd/>
                <a:tailEnd/>
              </a:ln>
            </p:spPr>
            <p:txBody>
              <a:bodyPr/>
              <a:lstStyle/>
              <a:p>
                <a:endParaRPr lang="en-US"/>
              </a:p>
            </p:txBody>
          </p:sp>
          <p:sp>
            <p:nvSpPr>
              <p:cNvPr id="7215" name="Line 34"/>
              <p:cNvSpPr>
                <a:spLocks noChangeShapeType="1"/>
              </p:cNvSpPr>
              <p:nvPr/>
            </p:nvSpPr>
            <p:spPr bwMode="auto">
              <a:xfrm>
                <a:off x="2592" y="3519"/>
                <a:ext cx="0" cy="144"/>
              </a:xfrm>
              <a:prstGeom prst="line">
                <a:avLst/>
              </a:prstGeom>
              <a:noFill/>
              <a:ln w="28575">
                <a:solidFill>
                  <a:schemeClr val="tx1"/>
                </a:solidFill>
                <a:round/>
                <a:headEnd/>
                <a:tailEnd/>
              </a:ln>
            </p:spPr>
            <p:txBody>
              <a:bodyPr/>
              <a:lstStyle/>
              <a:p>
                <a:endParaRPr lang="en-US"/>
              </a:p>
            </p:txBody>
          </p:sp>
          <p:sp>
            <p:nvSpPr>
              <p:cNvPr id="7216" name="Line 35"/>
              <p:cNvSpPr>
                <a:spLocks noChangeShapeType="1"/>
              </p:cNvSpPr>
              <p:nvPr/>
            </p:nvSpPr>
            <p:spPr bwMode="auto">
              <a:xfrm>
                <a:off x="2304" y="3519"/>
                <a:ext cx="0" cy="144"/>
              </a:xfrm>
              <a:prstGeom prst="line">
                <a:avLst/>
              </a:prstGeom>
              <a:noFill/>
              <a:ln w="28575">
                <a:solidFill>
                  <a:schemeClr val="tx1"/>
                </a:solidFill>
                <a:round/>
                <a:headEnd/>
                <a:tailEnd/>
              </a:ln>
            </p:spPr>
            <p:txBody>
              <a:bodyPr/>
              <a:lstStyle/>
              <a:p>
                <a:endParaRPr lang="en-US"/>
              </a:p>
            </p:txBody>
          </p:sp>
          <p:sp>
            <p:nvSpPr>
              <p:cNvPr id="7217" name="Line 36"/>
              <p:cNvSpPr>
                <a:spLocks noChangeShapeType="1"/>
              </p:cNvSpPr>
              <p:nvPr/>
            </p:nvSpPr>
            <p:spPr bwMode="auto">
              <a:xfrm>
                <a:off x="2016" y="3519"/>
                <a:ext cx="0" cy="144"/>
              </a:xfrm>
              <a:prstGeom prst="line">
                <a:avLst/>
              </a:prstGeom>
              <a:noFill/>
              <a:ln w="28575">
                <a:solidFill>
                  <a:schemeClr val="tx1"/>
                </a:solidFill>
                <a:round/>
                <a:headEnd/>
                <a:tailEnd/>
              </a:ln>
            </p:spPr>
            <p:txBody>
              <a:bodyPr/>
              <a:lstStyle/>
              <a:p>
                <a:endParaRPr lang="en-US"/>
              </a:p>
            </p:txBody>
          </p:sp>
          <p:sp>
            <p:nvSpPr>
              <p:cNvPr id="7218" name="Line 37"/>
              <p:cNvSpPr>
                <a:spLocks noChangeShapeType="1"/>
              </p:cNvSpPr>
              <p:nvPr/>
            </p:nvSpPr>
            <p:spPr bwMode="auto">
              <a:xfrm>
                <a:off x="1728" y="3519"/>
                <a:ext cx="0" cy="144"/>
              </a:xfrm>
              <a:prstGeom prst="line">
                <a:avLst/>
              </a:prstGeom>
              <a:noFill/>
              <a:ln w="28575">
                <a:solidFill>
                  <a:schemeClr val="tx1"/>
                </a:solidFill>
                <a:round/>
                <a:headEnd/>
                <a:tailEnd/>
              </a:ln>
            </p:spPr>
            <p:txBody>
              <a:bodyPr/>
              <a:lstStyle/>
              <a:p>
                <a:endParaRPr lang="en-US"/>
              </a:p>
            </p:txBody>
          </p:sp>
          <p:sp>
            <p:nvSpPr>
              <p:cNvPr id="7219" name="Line 38"/>
              <p:cNvSpPr>
                <a:spLocks noChangeShapeType="1"/>
              </p:cNvSpPr>
              <p:nvPr/>
            </p:nvSpPr>
            <p:spPr bwMode="auto">
              <a:xfrm>
                <a:off x="1473" y="3519"/>
                <a:ext cx="0" cy="144"/>
              </a:xfrm>
              <a:prstGeom prst="line">
                <a:avLst/>
              </a:prstGeom>
              <a:noFill/>
              <a:ln w="28575">
                <a:solidFill>
                  <a:schemeClr val="tx1"/>
                </a:solidFill>
                <a:round/>
                <a:headEnd/>
                <a:tailEnd/>
              </a:ln>
            </p:spPr>
            <p:txBody>
              <a:bodyPr/>
              <a:lstStyle/>
              <a:p>
                <a:endParaRPr lang="en-US"/>
              </a:p>
            </p:txBody>
          </p:sp>
        </p:grpSp>
        <p:grpSp>
          <p:nvGrpSpPr>
            <p:cNvPr id="4" name="Group 39"/>
            <p:cNvGrpSpPr>
              <a:grpSpLocks/>
            </p:cNvGrpSpPr>
            <p:nvPr/>
          </p:nvGrpSpPr>
          <p:grpSpPr bwMode="auto">
            <a:xfrm>
              <a:off x="1263" y="3156"/>
              <a:ext cx="1632" cy="237"/>
              <a:chOff x="1263" y="3375"/>
              <a:chExt cx="1632" cy="237"/>
            </a:xfrm>
          </p:grpSpPr>
          <p:sp>
            <p:nvSpPr>
              <p:cNvPr id="7207" name="Text Box 40"/>
              <p:cNvSpPr txBox="1">
                <a:spLocks noChangeArrowheads="1"/>
              </p:cNvSpPr>
              <p:nvPr/>
            </p:nvSpPr>
            <p:spPr bwMode="auto">
              <a:xfrm>
                <a:off x="1521" y="3378"/>
                <a:ext cx="240" cy="231"/>
              </a:xfrm>
              <a:prstGeom prst="rect">
                <a:avLst/>
              </a:prstGeom>
              <a:noFill/>
              <a:ln w="9525">
                <a:noFill/>
                <a:miter lim="800000"/>
                <a:headEnd/>
                <a:tailEnd/>
              </a:ln>
            </p:spPr>
            <p:txBody>
              <a:bodyPr>
                <a:spAutoFit/>
              </a:bodyPr>
              <a:lstStyle/>
              <a:p>
                <a:pPr>
                  <a:spcBef>
                    <a:spcPct val="50000"/>
                  </a:spcBef>
                </a:pPr>
                <a:r>
                  <a:rPr lang="en-US">
                    <a:solidFill>
                      <a:srgbClr val="FF0066"/>
                    </a:solidFill>
                    <a:latin typeface="VNI Times" pitchFamily="2" charset="0"/>
                  </a:rPr>
                  <a:t>1</a:t>
                </a:r>
              </a:p>
            </p:txBody>
          </p:sp>
          <p:sp>
            <p:nvSpPr>
              <p:cNvPr id="7208" name="Text Box 41"/>
              <p:cNvSpPr txBox="1">
                <a:spLocks noChangeArrowheads="1"/>
              </p:cNvSpPr>
              <p:nvPr/>
            </p:nvSpPr>
            <p:spPr bwMode="auto">
              <a:xfrm>
                <a:off x="1791" y="3381"/>
                <a:ext cx="240" cy="231"/>
              </a:xfrm>
              <a:prstGeom prst="rect">
                <a:avLst/>
              </a:prstGeom>
              <a:noFill/>
              <a:ln w="9525">
                <a:noFill/>
                <a:miter lim="800000"/>
                <a:headEnd/>
                <a:tailEnd/>
              </a:ln>
            </p:spPr>
            <p:txBody>
              <a:bodyPr>
                <a:spAutoFit/>
              </a:bodyPr>
              <a:lstStyle/>
              <a:p>
                <a:pPr>
                  <a:spcBef>
                    <a:spcPct val="50000"/>
                  </a:spcBef>
                </a:pPr>
                <a:r>
                  <a:rPr lang="en-US">
                    <a:solidFill>
                      <a:srgbClr val="FF0066"/>
                    </a:solidFill>
                    <a:latin typeface="VNI Times" pitchFamily="2" charset="0"/>
                  </a:rPr>
                  <a:t>2</a:t>
                </a:r>
              </a:p>
            </p:txBody>
          </p:sp>
          <p:sp>
            <p:nvSpPr>
              <p:cNvPr id="7209" name="Text Box 42"/>
              <p:cNvSpPr txBox="1">
                <a:spLocks noChangeArrowheads="1"/>
              </p:cNvSpPr>
              <p:nvPr/>
            </p:nvSpPr>
            <p:spPr bwMode="auto">
              <a:xfrm>
                <a:off x="2064" y="3375"/>
                <a:ext cx="240" cy="231"/>
              </a:xfrm>
              <a:prstGeom prst="rect">
                <a:avLst/>
              </a:prstGeom>
              <a:noFill/>
              <a:ln w="9525">
                <a:noFill/>
                <a:miter lim="800000"/>
                <a:headEnd/>
                <a:tailEnd/>
              </a:ln>
            </p:spPr>
            <p:txBody>
              <a:bodyPr>
                <a:spAutoFit/>
              </a:bodyPr>
              <a:lstStyle/>
              <a:p>
                <a:pPr>
                  <a:spcBef>
                    <a:spcPct val="50000"/>
                  </a:spcBef>
                </a:pPr>
                <a:r>
                  <a:rPr lang="en-US">
                    <a:solidFill>
                      <a:srgbClr val="FF0066"/>
                    </a:solidFill>
                    <a:latin typeface="VNI Times" pitchFamily="2" charset="0"/>
                  </a:rPr>
                  <a:t>3</a:t>
                </a:r>
              </a:p>
            </p:txBody>
          </p:sp>
          <p:sp>
            <p:nvSpPr>
              <p:cNvPr id="7210" name="Text Box 43"/>
              <p:cNvSpPr txBox="1">
                <a:spLocks noChangeArrowheads="1"/>
              </p:cNvSpPr>
              <p:nvPr/>
            </p:nvSpPr>
            <p:spPr bwMode="auto">
              <a:xfrm>
                <a:off x="2352" y="3375"/>
                <a:ext cx="240" cy="231"/>
              </a:xfrm>
              <a:prstGeom prst="rect">
                <a:avLst/>
              </a:prstGeom>
              <a:noFill/>
              <a:ln w="9525">
                <a:noFill/>
                <a:miter lim="800000"/>
                <a:headEnd/>
                <a:tailEnd/>
              </a:ln>
            </p:spPr>
            <p:txBody>
              <a:bodyPr>
                <a:spAutoFit/>
              </a:bodyPr>
              <a:lstStyle/>
              <a:p>
                <a:pPr>
                  <a:spcBef>
                    <a:spcPct val="50000"/>
                  </a:spcBef>
                </a:pPr>
                <a:r>
                  <a:rPr lang="en-US">
                    <a:solidFill>
                      <a:srgbClr val="FF0066"/>
                    </a:solidFill>
                    <a:latin typeface="VNI Times" pitchFamily="2" charset="0"/>
                  </a:rPr>
                  <a:t>4</a:t>
                </a:r>
              </a:p>
            </p:txBody>
          </p:sp>
          <p:sp>
            <p:nvSpPr>
              <p:cNvPr id="7211" name="Text Box 44"/>
              <p:cNvSpPr txBox="1">
                <a:spLocks noChangeArrowheads="1"/>
              </p:cNvSpPr>
              <p:nvPr/>
            </p:nvSpPr>
            <p:spPr bwMode="auto">
              <a:xfrm>
                <a:off x="2655" y="3375"/>
                <a:ext cx="240" cy="231"/>
              </a:xfrm>
              <a:prstGeom prst="rect">
                <a:avLst/>
              </a:prstGeom>
              <a:noFill/>
              <a:ln w="9525">
                <a:noFill/>
                <a:miter lim="800000"/>
                <a:headEnd/>
                <a:tailEnd/>
              </a:ln>
            </p:spPr>
            <p:txBody>
              <a:bodyPr>
                <a:spAutoFit/>
              </a:bodyPr>
              <a:lstStyle/>
              <a:p>
                <a:pPr>
                  <a:spcBef>
                    <a:spcPct val="50000"/>
                  </a:spcBef>
                </a:pPr>
                <a:r>
                  <a:rPr lang="en-US">
                    <a:solidFill>
                      <a:srgbClr val="FF0066"/>
                    </a:solidFill>
                    <a:latin typeface="VNI Times" pitchFamily="2" charset="0"/>
                  </a:rPr>
                  <a:t>5</a:t>
                </a:r>
              </a:p>
            </p:txBody>
          </p:sp>
          <p:sp>
            <p:nvSpPr>
              <p:cNvPr id="7212" name="Text Box 45"/>
              <p:cNvSpPr txBox="1">
                <a:spLocks noChangeArrowheads="1"/>
              </p:cNvSpPr>
              <p:nvPr/>
            </p:nvSpPr>
            <p:spPr bwMode="auto">
              <a:xfrm>
                <a:off x="1263" y="3375"/>
                <a:ext cx="240" cy="231"/>
              </a:xfrm>
              <a:prstGeom prst="rect">
                <a:avLst/>
              </a:prstGeom>
              <a:noFill/>
              <a:ln w="9525">
                <a:noFill/>
                <a:miter lim="800000"/>
                <a:headEnd/>
                <a:tailEnd/>
              </a:ln>
            </p:spPr>
            <p:txBody>
              <a:bodyPr>
                <a:spAutoFit/>
              </a:bodyPr>
              <a:lstStyle/>
              <a:p>
                <a:pPr>
                  <a:spcBef>
                    <a:spcPct val="50000"/>
                  </a:spcBef>
                </a:pPr>
                <a:r>
                  <a:rPr lang="en-US">
                    <a:solidFill>
                      <a:srgbClr val="FF0066"/>
                    </a:solidFill>
                    <a:latin typeface="VNI Times" pitchFamily="2" charset="0"/>
                  </a:rPr>
                  <a:t>0</a:t>
                </a:r>
              </a:p>
            </p:txBody>
          </p:sp>
        </p:grpSp>
      </p:grpSp>
      <p:sp>
        <p:nvSpPr>
          <p:cNvPr id="7174" name="Text Box 46"/>
          <p:cNvSpPr txBox="1">
            <a:spLocks noChangeArrowheads="1"/>
          </p:cNvSpPr>
          <p:nvPr/>
        </p:nvSpPr>
        <p:spPr bwMode="auto">
          <a:xfrm>
            <a:off x="2971800" y="4495800"/>
            <a:ext cx="990600" cy="1098550"/>
          </a:xfrm>
          <a:prstGeom prst="rect">
            <a:avLst/>
          </a:prstGeom>
          <a:noFill/>
          <a:ln w="9525">
            <a:noFill/>
            <a:miter lim="800000"/>
            <a:headEnd/>
            <a:tailEnd/>
          </a:ln>
        </p:spPr>
        <p:txBody>
          <a:bodyPr>
            <a:spAutoFit/>
          </a:bodyPr>
          <a:lstStyle/>
          <a:p>
            <a:pPr>
              <a:spcBef>
                <a:spcPct val="50000"/>
              </a:spcBef>
            </a:pPr>
            <a:r>
              <a:rPr lang="en-US" sz="6600">
                <a:solidFill>
                  <a:srgbClr val="FF0066"/>
                </a:solidFill>
                <a:latin typeface="VNI Times" pitchFamily="2" charset="0"/>
              </a:rPr>
              <a:t>.</a:t>
            </a:r>
          </a:p>
        </p:txBody>
      </p:sp>
      <p:grpSp>
        <p:nvGrpSpPr>
          <p:cNvPr id="5" name="Group 47"/>
          <p:cNvGrpSpPr>
            <a:grpSpLocks/>
          </p:cNvGrpSpPr>
          <p:nvPr/>
        </p:nvGrpSpPr>
        <p:grpSpPr bwMode="auto">
          <a:xfrm flipH="1">
            <a:off x="3162294" y="3352799"/>
            <a:ext cx="864000" cy="1980000"/>
            <a:chOff x="1269" y="1344"/>
            <a:chExt cx="540" cy="1263"/>
          </a:xfrm>
        </p:grpSpPr>
        <p:sp>
          <p:nvSpPr>
            <p:cNvPr id="7203" name="Line 48"/>
            <p:cNvSpPr>
              <a:spLocks noChangeShapeType="1"/>
            </p:cNvSpPr>
            <p:nvPr/>
          </p:nvSpPr>
          <p:spPr bwMode="auto">
            <a:xfrm flipH="1">
              <a:off x="1269" y="1344"/>
              <a:ext cx="219" cy="1263"/>
            </a:xfrm>
            <a:prstGeom prst="line">
              <a:avLst/>
            </a:prstGeom>
            <a:noFill/>
            <a:ln w="57150">
              <a:solidFill>
                <a:srgbClr val="FF0066"/>
              </a:solidFill>
              <a:round/>
              <a:headEnd/>
              <a:tailEnd type="triangle" w="med" len="med"/>
            </a:ln>
          </p:spPr>
          <p:txBody>
            <a:bodyPr/>
            <a:lstStyle/>
            <a:p>
              <a:endParaRPr lang="en-US"/>
            </a:p>
          </p:txBody>
        </p:sp>
        <p:sp>
          <p:nvSpPr>
            <p:cNvPr id="7204" name="Line 49"/>
            <p:cNvSpPr>
              <a:spLocks noChangeShapeType="1"/>
            </p:cNvSpPr>
            <p:nvPr/>
          </p:nvSpPr>
          <p:spPr bwMode="auto">
            <a:xfrm>
              <a:off x="1488" y="1344"/>
              <a:ext cx="321" cy="1263"/>
            </a:xfrm>
            <a:prstGeom prst="line">
              <a:avLst/>
            </a:prstGeom>
            <a:noFill/>
            <a:ln w="57150">
              <a:solidFill>
                <a:srgbClr val="FF0066"/>
              </a:solidFill>
              <a:round/>
              <a:headEnd/>
              <a:tailEnd/>
            </a:ln>
          </p:spPr>
          <p:txBody>
            <a:bodyPr/>
            <a:lstStyle/>
            <a:p>
              <a:endParaRPr lang="en-US"/>
            </a:p>
          </p:txBody>
        </p:sp>
      </p:grpSp>
      <p:sp>
        <p:nvSpPr>
          <p:cNvPr id="54322" name="Line 50"/>
          <p:cNvSpPr>
            <a:spLocks noChangeShapeType="1"/>
          </p:cNvSpPr>
          <p:nvPr/>
        </p:nvSpPr>
        <p:spPr bwMode="auto">
          <a:xfrm flipH="1">
            <a:off x="3200400" y="5319713"/>
            <a:ext cx="819150" cy="14287"/>
          </a:xfrm>
          <a:prstGeom prst="line">
            <a:avLst/>
          </a:prstGeom>
          <a:noFill/>
          <a:ln w="38100">
            <a:solidFill>
              <a:srgbClr val="CC00FF"/>
            </a:solidFill>
            <a:round/>
            <a:headEnd/>
            <a:tailEnd/>
          </a:ln>
        </p:spPr>
        <p:txBody>
          <a:bodyPr/>
          <a:lstStyle/>
          <a:p>
            <a:endParaRPr lang="en-US"/>
          </a:p>
        </p:txBody>
      </p:sp>
      <p:sp>
        <p:nvSpPr>
          <p:cNvPr id="54323" name="Text Box 51"/>
          <p:cNvSpPr txBox="1">
            <a:spLocks noChangeArrowheads="1"/>
          </p:cNvSpPr>
          <p:nvPr/>
        </p:nvSpPr>
        <p:spPr bwMode="auto">
          <a:xfrm>
            <a:off x="3200400" y="4800600"/>
            <a:ext cx="914400" cy="457200"/>
          </a:xfrm>
          <a:prstGeom prst="rect">
            <a:avLst/>
          </a:prstGeom>
          <a:noFill/>
          <a:ln w="9525">
            <a:noFill/>
            <a:miter lim="800000"/>
            <a:headEnd/>
            <a:tailEnd/>
          </a:ln>
        </p:spPr>
        <p:txBody>
          <a:bodyPr>
            <a:spAutoFit/>
          </a:bodyPr>
          <a:lstStyle/>
          <a:p>
            <a:pPr>
              <a:spcBef>
                <a:spcPct val="50000"/>
              </a:spcBef>
            </a:pPr>
            <a:r>
              <a:rPr lang="en-US" sz="2400" b="1">
                <a:latin typeface="VNI-Times" pitchFamily="2" charset="0"/>
              </a:rPr>
              <a:t>2cm</a:t>
            </a:r>
          </a:p>
        </p:txBody>
      </p:sp>
      <p:sp>
        <p:nvSpPr>
          <p:cNvPr id="54324" name="Oval 52"/>
          <p:cNvSpPr>
            <a:spLocks noChangeArrowheads="1"/>
          </p:cNvSpPr>
          <p:nvPr/>
        </p:nvSpPr>
        <p:spPr bwMode="auto">
          <a:xfrm>
            <a:off x="5681682" y="4191000"/>
            <a:ext cx="1676400" cy="1752600"/>
          </a:xfrm>
          <a:prstGeom prst="ellipse">
            <a:avLst/>
          </a:prstGeom>
          <a:noFill/>
          <a:ln w="38100">
            <a:solidFill>
              <a:schemeClr val="tx1"/>
            </a:solidFill>
            <a:round/>
            <a:headEnd/>
            <a:tailEnd/>
          </a:ln>
        </p:spPr>
        <p:txBody>
          <a:bodyPr wrap="none" anchor="ctr"/>
          <a:lstStyle/>
          <a:p>
            <a:pPr algn="ctr"/>
            <a:endParaRPr lang="vi-VN">
              <a:latin typeface="VNI Times" pitchFamily="2" charset="0"/>
            </a:endParaRPr>
          </a:p>
        </p:txBody>
      </p:sp>
      <p:grpSp>
        <p:nvGrpSpPr>
          <p:cNvPr id="6" name="Group 53"/>
          <p:cNvGrpSpPr>
            <a:grpSpLocks/>
          </p:cNvGrpSpPr>
          <p:nvPr/>
        </p:nvGrpSpPr>
        <p:grpSpPr bwMode="auto">
          <a:xfrm>
            <a:off x="6357938" y="4953000"/>
            <a:ext cx="2590800" cy="514350"/>
            <a:chOff x="1263" y="3069"/>
            <a:chExt cx="1632" cy="324"/>
          </a:xfrm>
        </p:grpSpPr>
        <p:grpSp>
          <p:nvGrpSpPr>
            <p:cNvPr id="7" name="Group 54"/>
            <p:cNvGrpSpPr>
              <a:grpSpLocks/>
            </p:cNvGrpSpPr>
            <p:nvPr/>
          </p:nvGrpSpPr>
          <p:grpSpPr bwMode="auto">
            <a:xfrm>
              <a:off x="1359" y="3069"/>
              <a:ext cx="1392" cy="147"/>
              <a:chOff x="1200" y="3519"/>
              <a:chExt cx="1392" cy="147"/>
            </a:xfrm>
          </p:grpSpPr>
          <p:sp>
            <p:nvSpPr>
              <p:cNvPr id="7196" name="Line 55"/>
              <p:cNvSpPr>
                <a:spLocks noChangeShapeType="1"/>
              </p:cNvSpPr>
              <p:nvPr/>
            </p:nvSpPr>
            <p:spPr bwMode="auto">
              <a:xfrm>
                <a:off x="1200" y="3600"/>
                <a:ext cx="1392" cy="0"/>
              </a:xfrm>
              <a:prstGeom prst="line">
                <a:avLst/>
              </a:prstGeom>
              <a:noFill/>
              <a:ln w="3175" cmpd="dbl">
                <a:solidFill>
                  <a:schemeClr val="tx1"/>
                </a:solidFill>
                <a:round/>
                <a:headEnd/>
                <a:tailEnd/>
              </a:ln>
            </p:spPr>
            <p:txBody>
              <a:bodyPr/>
              <a:lstStyle/>
              <a:p>
                <a:endParaRPr lang="en-US"/>
              </a:p>
            </p:txBody>
          </p:sp>
          <p:sp>
            <p:nvSpPr>
              <p:cNvPr id="7197" name="Line 56"/>
              <p:cNvSpPr>
                <a:spLocks noChangeShapeType="1"/>
              </p:cNvSpPr>
              <p:nvPr/>
            </p:nvSpPr>
            <p:spPr bwMode="auto">
              <a:xfrm>
                <a:off x="1200" y="3522"/>
                <a:ext cx="0" cy="144"/>
              </a:xfrm>
              <a:prstGeom prst="line">
                <a:avLst/>
              </a:prstGeom>
              <a:noFill/>
              <a:ln w="3175">
                <a:solidFill>
                  <a:schemeClr val="tx1"/>
                </a:solidFill>
                <a:round/>
                <a:headEnd/>
                <a:tailEnd/>
              </a:ln>
            </p:spPr>
            <p:txBody>
              <a:bodyPr/>
              <a:lstStyle/>
              <a:p>
                <a:endParaRPr lang="en-US"/>
              </a:p>
            </p:txBody>
          </p:sp>
          <p:sp>
            <p:nvSpPr>
              <p:cNvPr id="7198" name="Line 57"/>
              <p:cNvSpPr>
                <a:spLocks noChangeShapeType="1"/>
              </p:cNvSpPr>
              <p:nvPr/>
            </p:nvSpPr>
            <p:spPr bwMode="auto">
              <a:xfrm>
                <a:off x="2592" y="3519"/>
                <a:ext cx="0" cy="144"/>
              </a:xfrm>
              <a:prstGeom prst="line">
                <a:avLst/>
              </a:prstGeom>
              <a:noFill/>
              <a:ln w="3175">
                <a:solidFill>
                  <a:schemeClr val="tx1"/>
                </a:solidFill>
                <a:round/>
                <a:headEnd/>
                <a:tailEnd/>
              </a:ln>
            </p:spPr>
            <p:txBody>
              <a:bodyPr/>
              <a:lstStyle/>
              <a:p>
                <a:endParaRPr lang="en-US"/>
              </a:p>
            </p:txBody>
          </p:sp>
          <p:sp>
            <p:nvSpPr>
              <p:cNvPr id="7199" name="Line 58"/>
              <p:cNvSpPr>
                <a:spLocks noChangeShapeType="1"/>
              </p:cNvSpPr>
              <p:nvPr/>
            </p:nvSpPr>
            <p:spPr bwMode="auto">
              <a:xfrm>
                <a:off x="2304" y="3519"/>
                <a:ext cx="0" cy="144"/>
              </a:xfrm>
              <a:prstGeom prst="line">
                <a:avLst/>
              </a:prstGeom>
              <a:noFill/>
              <a:ln w="3175">
                <a:solidFill>
                  <a:schemeClr val="tx1"/>
                </a:solidFill>
                <a:round/>
                <a:headEnd/>
                <a:tailEnd/>
              </a:ln>
            </p:spPr>
            <p:txBody>
              <a:bodyPr/>
              <a:lstStyle/>
              <a:p>
                <a:endParaRPr lang="en-US"/>
              </a:p>
            </p:txBody>
          </p:sp>
          <p:sp>
            <p:nvSpPr>
              <p:cNvPr id="7200" name="Line 59"/>
              <p:cNvSpPr>
                <a:spLocks noChangeShapeType="1"/>
              </p:cNvSpPr>
              <p:nvPr/>
            </p:nvSpPr>
            <p:spPr bwMode="auto">
              <a:xfrm>
                <a:off x="2016" y="3519"/>
                <a:ext cx="0" cy="144"/>
              </a:xfrm>
              <a:prstGeom prst="line">
                <a:avLst/>
              </a:prstGeom>
              <a:noFill/>
              <a:ln w="3175">
                <a:solidFill>
                  <a:schemeClr val="tx1"/>
                </a:solidFill>
                <a:round/>
                <a:headEnd/>
                <a:tailEnd/>
              </a:ln>
            </p:spPr>
            <p:txBody>
              <a:bodyPr/>
              <a:lstStyle/>
              <a:p>
                <a:endParaRPr lang="en-US"/>
              </a:p>
            </p:txBody>
          </p:sp>
          <p:sp>
            <p:nvSpPr>
              <p:cNvPr id="7201" name="Line 60"/>
              <p:cNvSpPr>
                <a:spLocks noChangeShapeType="1"/>
              </p:cNvSpPr>
              <p:nvPr/>
            </p:nvSpPr>
            <p:spPr bwMode="auto">
              <a:xfrm>
                <a:off x="1728" y="3519"/>
                <a:ext cx="0" cy="144"/>
              </a:xfrm>
              <a:prstGeom prst="line">
                <a:avLst/>
              </a:prstGeom>
              <a:noFill/>
              <a:ln w="3175">
                <a:solidFill>
                  <a:schemeClr val="tx1"/>
                </a:solidFill>
                <a:round/>
                <a:headEnd/>
                <a:tailEnd/>
              </a:ln>
            </p:spPr>
            <p:txBody>
              <a:bodyPr/>
              <a:lstStyle/>
              <a:p>
                <a:endParaRPr lang="en-US"/>
              </a:p>
            </p:txBody>
          </p:sp>
          <p:sp>
            <p:nvSpPr>
              <p:cNvPr id="7202" name="Line 61"/>
              <p:cNvSpPr>
                <a:spLocks noChangeShapeType="1"/>
              </p:cNvSpPr>
              <p:nvPr/>
            </p:nvSpPr>
            <p:spPr bwMode="auto">
              <a:xfrm>
                <a:off x="1473" y="3519"/>
                <a:ext cx="0" cy="144"/>
              </a:xfrm>
              <a:prstGeom prst="line">
                <a:avLst/>
              </a:prstGeom>
              <a:noFill/>
              <a:ln w="3175">
                <a:solidFill>
                  <a:schemeClr val="tx1"/>
                </a:solidFill>
                <a:round/>
                <a:headEnd/>
                <a:tailEnd/>
              </a:ln>
            </p:spPr>
            <p:txBody>
              <a:bodyPr/>
              <a:lstStyle/>
              <a:p>
                <a:endParaRPr lang="en-US"/>
              </a:p>
            </p:txBody>
          </p:sp>
        </p:grpSp>
        <p:grpSp>
          <p:nvGrpSpPr>
            <p:cNvPr id="8" name="Group 62"/>
            <p:cNvGrpSpPr>
              <a:grpSpLocks/>
            </p:cNvGrpSpPr>
            <p:nvPr/>
          </p:nvGrpSpPr>
          <p:grpSpPr bwMode="auto">
            <a:xfrm>
              <a:off x="1263" y="3156"/>
              <a:ext cx="1632" cy="237"/>
              <a:chOff x="1263" y="3375"/>
              <a:chExt cx="1632" cy="237"/>
            </a:xfrm>
          </p:grpSpPr>
          <p:sp>
            <p:nvSpPr>
              <p:cNvPr id="7190" name="Text Box 63"/>
              <p:cNvSpPr txBox="1">
                <a:spLocks noChangeArrowheads="1"/>
              </p:cNvSpPr>
              <p:nvPr/>
            </p:nvSpPr>
            <p:spPr bwMode="auto">
              <a:xfrm>
                <a:off x="1521" y="3378"/>
                <a:ext cx="240" cy="231"/>
              </a:xfrm>
              <a:prstGeom prst="rect">
                <a:avLst/>
              </a:prstGeom>
              <a:noFill/>
              <a:ln w="3175">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1</a:t>
                </a:r>
              </a:p>
            </p:txBody>
          </p:sp>
          <p:sp>
            <p:nvSpPr>
              <p:cNvPr id="7191" name="Text Box 64"/>
              <p:cNvSpPr txBox="1">
                <a:spLocks noChangeArrowheads="1"/>
              </p:cNvSpPr>
              <p:nvPr/>
            </p:nvSpPr>
            <p:spPr bwMode="auto">
              <a:xfrm>
                <a:off x="1791" y="3381"/>
                <a:ext cx="240" cy="231"/>
              </a:xfrm>
              <a:prstGeom prst="rect">
                <a:avLst/>
              </a:prstGeom>
              <a:noFill/>
              <a:ln w="3175">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2</a:t>
                </a:r>
              </a:p>
            </p:txBody>
          </p:sp>
          <p:sp>
            <p:nvSpPr>
              <p:cNvPr id="7192" name="Text Box 65"/>
              <p:cNvSpPr txBox="1">
                <a:spLocks noChangeArrowheads="1"/>
              </p:cNvSpPr>
              <p:nvPr/>
            </p:nvSpPr>
            <p:spPr bwMode="auto">
              <a:xfrm>
                <a:off x="2064" y="3375"/>
                <a:ext cx="240" cy="231"/>
              </a:xfrm>
              <a:prstGeom prst="rect">
                <a:avLst/>
              </a:prstGeom>
              <a:noFill/>
              <a:ln w="3175">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3</a:t>
                </a:r>
              </a:p>
            </p:txBody>
          </p:sp>
          <p:sp>
            <p:nvSpPr>
              <p:cNvPr id="7193" name="Text Box 66"/>
              <p:cNvSpPr txBox="1">
                <a:spLocks noChangeArrowheads="1"/>
              </p:cNvSpPr>
              <p:nvPr/>
            </p:nvSpPr>
            <p:spPr bwMode="auto">
              <a:xfrm>
                <a:off x="2352" y="3375"/>
                <a:ext cx="240" cy="231"/>
              </a:xfrm>
              <a:prstGeom prst="rect">
                <a:avLst/>
              </a:prstGeom>
              <a:noFill/>
              <a:ln w="3175">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4</a:t>
                </a:r>
              </a:p>
            </p:txBody>
          </p:sp>
          <p:sp>
            <p:nvSpPr>
              <p:cNvPr id="7194" name="Text Box 67"/>
              <p:cNvSpPr txBox="1">
                <a:spLocks noChangeArrowheads="1"/>
              </p:cNvSpPr>
              <p:nvPr/>
            </p:nvSpPr>
            <p:spPr bwMode="auto">
              <a:xfrm>
                <a:off x="2655" y="3375"/>
                <a:ext cx="240" cy="231"/>
              </a:xfrm>
              <a:prstGeom prst="rect">
                <a:avLst/>
              </a:prstGeom>
              <a:solidFill>
                <a:schemeClr val="bg1"/>
              </a:solidFill>
              <a:ln w="3175">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5</a:t>
                </a:r>
              </a:p>
            </p:txBody>
          </p:sp>
          <p:sp>
            <p:nvSpPr>
              <p:cNvPr id="7195" name="Text Box 68"/>
              <p:cNvSpPr txBox="1">
                <a:spLocks noChangeArrowheads="1"/>
              </p:cNvSpPr>
              <p:nvPr/>
            </p:nvSpPr>
            <p:spPr bwMode="auto">
              <a:xfrm>
                <a:off x="1263" y="3375"/>
                <a:ext cx="240" cy="231"/>
              </a:xfrm>
              <a:prstGeom prst="rect">
                <a:avLst/>
              </a:prstGeom>
              <a:noFill/>
              <a:ln w="3175">
                <a:solidFill>
                  <a:schemeClr val="bg1"/>
                </a:solidFill>
                <a:miter lim="800000"/>
                <a:headEnd/>
                <a:tailEnd/>
              </a:ln>
            </p:spPr>
            <p:txBody>
              <a:bodyPr>
                <a:spAutoFit/>
              </a:bodyPr>
              <a:lstStyle/>
              <a:p>
                <a:pPr>
                  <a:spcBef>
                    <a:spcPct val="50000"/>
                  </a:spcBef>
                </a:pPr>
                <a:r>
                  <a:rPr lang="en-US">
                    <a:solidFill>
                      <a:srgbClr val="FF0066"/>
                    </a:solidFill>
                    <a:latin typeface="VNI Times" pitchFamily="2" charset="0"/>
                  </a:rPr>
                  <a:t>0</a:t>
                </a:r>
              </a:p>
            </p:txBody>
          </p:sp>
        </p:grpSp>
      </p:grpSp>
      <p:grpSp>
        <p:nvGrpSpPr>
          <p:cNvPr id="9" name="Group 69"/>
          <p:cNvGrpSpPr>
            <a:grpSpLocks/>
          </p:cNvGrpSpPr>
          <p:nvPr/>
        </p:nvGrpSpPr>
        <p:grpSpPr bwMode="auto">
          <a:xfrm flipH="1">
            <a:off x="6500826" y="3071810"/>
            <a:ext cx="857256" cy="2005013"/>
            <a:chOff x="1269" y="1344"/>
            <a:chExt cx="540" cy="1263"/>
          </a:xfrm>
        </p:grpSpPr>
        <p:sp>
          <p:nvSpPr>
            <p:cNvPr id="7186" name="Line 70"/>
            <p:cNvSpPr>
              <a:spLocks noChangeShapeType="1"/>
            </p:cNvSpPr>
            <p:nvPr/>
          </p:nvSpPr>
          <p:spPr bwMode="auto">
            <a:xfrm flipH="1">
              <a:off x="1269" y="1344"/>
              <a:ext cx="219" cy="1263"/>
            </a:xfrm>
            <a:prstGeom prst="line">
              <a:avLst/>
            </a:prstGeom>
            <a:noFill/>
            <a:ln w="57150">
              <a:solidFill>
                <a:srgbClr val="FF0066"/>
              </a:solidFill>
              <a:round/>
              <a:headEnd/>
              <a:tailEnd type="triangle" w="med" len="med"/>
            </a:ln>
          </p:spPr>
          <p:txBody>
            <a:bodyPr/>
            <a:lstStyle/>
            <a:p>
              <a:endParaRPr lang="en-US"/>
            </a:p>
          </p:txBody>
        </p:sp>
        <p:sp>
          <p:nvSpPr>
            <p:cNvPr id="7187" name="Line 71"/>
            <p:cNvSpPr>
              <a:spLocks noChangeShapeType="1"/>
            </p:cNvSpPr>
            <p:nvPr/>
          </p:nvSpPr>
          <p:spPr bwMode="auto">
            <a:xfrm>
              <a:off x="1488" y="1344"/>
              <a:ext cx="321" cy="1263"/>
            </a:xfrm>
            <a:prstGeom prst="line">
              <a:avLst/>
            </a:prstGeom>
            <a:noFill/>
            <a:ln w="57150">
              <a:solidFill>
                <a:srgbClr val="FF0066"/>
              </a:solidFill>
              <a:round/>
              <a:headEnd/>
              <a:tailEnd/>
            </a:ln>
          </p:spPr>
          <p:txBody>
            <a:bodyPr/>
            <a:lstStyle/>
            <a:p>
              <a:endParaRPr lang="en-US"/>
            </a:p>
          </p:txBody>
        </p:sp>
      </p:grpSp>
      <p:sp>
        <p:nvSpPr>
          <p:cNvPr id="54344" name="Line 72"/>
          <p:cNvSpPr>
            <a:spLocks noChangeShapeType="1"/>
          </p:cNvSpPr>
          <p:nvPr/>
        </p:nvSpPr>
        <p:spPr bwMode="auto">
          <a:xfrm flipH="1" flipV="1">
            <a:off x="6534150" y="5086350"/>
            <a:ext cx="838200" cy="0"/>
          </a:xfrm>
          <a:prstGeom prst="line">
            <a:avLst/>
          </a:prstGeom>
          <a:noFill/>
          <a:ln w="38100">
            <a:solidFill>
              <a:srgbClr val="CC00FF"/>
            </a:solidFill>
            <a:round/>
            <a:headEnd/>
            <a:tailEnd/>
          </a:ln>
        </p:spPr>
        <p:txBody>
          <a:bodyPr/>
          <a:lstStyle/>
          <a:p>
            <a:endParaRPr lang="en-US"/>
          </a:p>
        </p:txBody>
      </p:sp>
      <p:sp>
        <p:nvSpPr>
          <p:cNvPr id="54345" name="Text Box 73"/>
          <p:cNvSpPr txBox="1">
            <a:spLocks noChangeArrowheads="1"/>
          </p:cNvSpPr>
          <p:nvPr/>
        </p:nvSpPr>
        <p:spPr bwMode="auto">
          <a:xfrm>
            <a:off x="6553200" y="4572000"/>
            <a:ext cx="914400" cy="457200"/>
          </a:xfrm>
          <a:prstGeom prst="rect">
            <a:avLst/>
          </a:prstGeom>
          <a:noFill/>
          <a:ln w="9525">
            <a:noFill/>
            <a:miter lim="800000"/>
            <a:headEnd/>
            <a:tailEnd/>
          </a:ln>
        </p:spPr>
        <p:txBody>
          <a:bodyPr>
            <a:spAutoFit/>
          </a:bodyPr>
          <a:lstStyle/>
          <a:p>
            <a:pPr>
              <a:spcBef>
                <a:spcPct val="50000"/>
              </a:spcBef>
            </a:pPr>
            <a:r>
              <a:rPr lang="en-US" sz="2400" b="1">
                <a:latin typeface="VNI-Times" pitchFamily="2" charset="0"/>
              </a:rPr>
              <a:t>2cm</a:t>
            </a:r>
          </a:p>
        </p:txBody>
      </p:sp>
      <p:sp>
        <p:nvSpPr>
          <p:cNvPr id="52"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53"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82"/>
                                        </p:tgtEl>
                                        <p:attrNameLst>
                                          <p:attrName>style.visibility</p:attrName>
                                        </p:attrNameLst>
                                      </p:cBhvr>
                                      <p:to>
                                        <p:strVal val="visible"/>
                                      </p:to>
                                    </p:set>
                                    <p:animEffect transition="in" filter="blinds(horizontal)">
                                      <p:cBhvr>
                                        <p:cTn id="7" dur="500"/>
                                        <p:tgtEl>
                                          <p:spTgt spid="54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4284"/>
                                        </p:tgtEl>
                                        <p:attrNameLst>
                                          <p:attrName>style.visibility</p:attrName>
                                        </p:attrNameLst>
                                      </p:cBhvr>
                                      <p:to>
                                        <p:strVal val="visible"/>
                                      </p:to>
                                    </p:set>
                                    <p:animEffect transition="in" filter="blinds(horizontal)">
                                      <p:cBhvr>
                                        <p:cTn id="12" dur="500"/>
                                        <p:tgtEl>
                                          <p:spTgt spid="542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4"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from="(-#ppt_w/2)" to="(#ppt_x)" calcmode="lin" valueType="num">
                                      <p:cBhvr>
                                        <p:cTn id="17" dur="600" fill="hold">
                                          <p:stCondLst>
                                            <p:cond delay="0"/>
                                          </p:stCondLst>
                                        </p:cTn>
                                        <p:tgtEl>
                                          <p:spTgt spid="2"/>
                                        </p:tgtEl>
                                        <p:attrNameLst>
                                          <p:attrName>ppt_x</p:attrName>
                                        </p:attrNameLst>
                                      </p:cBhvr>
                                    </p:anim>
                                    <p:anim from="0" to="-1.0" calcmode="lin" valueType="num">
                                      <p:cBhvr>
                                        <p:cTn id="18" dur="200" decel="50000" autoRev="1" fill="hold">
                                          <p:stCondLst>
                                            <p:cond delay="600"/>
                                          </p:stCondLst>
                                        </p:cTn>
                                        <p:tgtEl>
                                          <p:spTgt spid="2"/>
                                        </p:tgtEl>
                                        <p:attrNameLst>
                                          <p:attrName>xshear</p:attrName>
                                        </p:attrNameLst>
                                      </p:cBhvr>
                                    </p:anim>
                                    <p:animScale>
                                      <p:cBhvr>
                                        <p:cTn id="19" dur="200" decel="100000" autoRev="1" fill="hold">
                                          <p:stCondLst>
                                            <p:cond delay="600"/>
                                          </p:stCondLst>
                                        </p:cTn>
                                        <p:tgtEl>
                                          <p:spTgt spid="2"/>
                                        </p:tgtEl>
                                      </p:cBhvr>
                                      <p:from x="100000" y="100000"/>
                                      <p:to x="80000" y="100000"/>
                                    </p:animScale>
                                    <p:anim by="(#ppt_h/3+#ppt_w*0.1)" calcmode="lin" valueType="num">
                                      <p:cBhvr additive="sum">
                                        <p:cTn id="20" dur="200" decel="100000" autoRev="1" fill="hold">
                                          <p:stCondLst>
                                            <p:cond delay="600"/>
                                          </p:stCondLst>
                                        </p:cTn>
                                        <p:tgtEl>
                                          <p:spTgt spid="2"/>
                                        </p:tgtEl>
                                        <p:attrNameLst>
                                          <p:attrName>ppt_x</p:attrName>
                                        </p:attrNameLst>
                                      </p:cBhvr>
                                    </p:anim>
                                  </p:childTnLst>
                                </p:cTn>
                              </p:par>
                              <p:par>
                                <p:cTn id="21" presetID="34" presetClass="entr" presetSubtype="0" fill="hold" grpId="0" nodeType="withEffect">
                                  <p:stCondLst>
                                    <p:cond delay="0"/>
                                  </p:stCondLst>
                                  <p:childTnLst>
                                    <p:set>
                                      <p:cBhvr>
                                        <p:cTn id="22" dur="1" fill="hold">
                                          <p:stCondLst>
                                            <p:cond delay="0"/>
                                          </p:stCondLst>
                                        </p:cTn>
                                        <p:tgtEl>
                                          <p:spTgt spid="54322"/>
                                        </p:tgtEl>
                                        <p:attrNameLst>
                                          <p:attrName>style.visibility</p:attrName>
                                        </p:attrNameLst>
                                      </p:cBhvr>
                                      <p:to>
                                        <p:strVal val="visible"/>
                                      </p:to>
                                    </p:set>
                                    <p:anim from="(-#ppt_w/2)" to="(#ppt_x)" calcmode="lin" valueType="num">
                                      <p:cBhvr>
                                        <p:cTn id="23" dur="600" fill="hold">
                                          <p:stCondLst>
                                            <p:cond delay="0"/>
                                          </p:stCondLst>
                                        </p:cTn>
                                        <p:tgtEl>
                                          <p:spTgt spid="54322"/>
                                        </p:tgtEl>
                                        <p:attrNameLst>
                                          <p:attrName>ppt_x</p:attrName>
                                        </p:attrNameLst>
                                      </p:cBhvr>
                                    </p:anim>
                                    <p:anim from="0" to="-1.0" calcmode="lin" valueType="num">
                                      <p:cBhvr>
                                        <p:cTn id="24" dur="200" decel="50000" autoRev="1" fill="hold">
                                          <p:stCondLst>
                                            <p:cond delay="600"/>
                                          </p:stCondLst>
                                        </p:cTn>
                                        <p:tgtEl>
                                          <p:spTgt spid="54322"/>
                                        </p:tgtEl>
                                        <p:attrNameLst>
                                          <p:attrName>xshear</p:attrName>
                                        </p:attrNameLst>
                                      </p:cBhvr>
                                    </p:anim>
                                    <p:animScale>
                                      <p:cBhvr>
                                        <p:cTn id="25" dur="200" decel="100000" autoRev="1" fill="hold">
                                          <p:stCondLst>
                                            <p:cond delay="600"/>
                                          </p:stCondLst>
                                        </p:cTn>
                                        <p:tgtEl>
                                          <p:spTgt spid="54322"/>
                                        </p:tgtEl>
                                      </p:cBhvr>
                                      <p:from x="100000" y="100000"/>
                                      <p:to x="80000" y="100000"/>
                                    </p:animScale>
                                    <p:anim by="(#ppt_h/3+#ppt_w*0.1)" calcmode="lin" valueType="num">
                                      <p:cBhvr additive="sum">
                                        <p:cTn id="26" dur="200" decel="100000" autoRev="1" fill="hold">
                                          <p:stCondLst>
                                            <p:cond delay="600"/>
                                          </p:stCondLst>
                                        </p:cTn>
                                        <p:tgtEl>
                                          <p:spTgt spid="54322"/>
                                        </p:tgtEl>
                                        <p:attrNameLst>
                                          <p:attrName>ppt_x</p:attrName>
                                        </p:attrNameLst>
                                      </p:cBhvr>
                                    </p:anim>
                                  </p:childTnLst>
                                </p:cTn>
                              </p:par>
                              <p:par>
                                <p:cTn id="27" presetID="34" presetClass="entr" presetSubtype="0" fill="hold" grpId="0" nodeType="withEffect">
                                  <p:stCondLst>
                                    <p:cond delay="0"/>
                                  </p:stCondLst>
                                  <p:childTnLst>
                                    <p:set>
                                      <p:cBhvr>
                                        <p:cTn id="28" dur="1" fill="hold">
                                          <p:stCondLst>
                                            <p:cond delay="0"/>
                                          </p:stCondLst>
                                        </p:cTn>
                                        <p:tgtEl>
                                          <p:spTgt spid="54323"/>
                                        </p:tgtEl>
                                        <p:attrNameLst>
                                          <p:attrName>style.visibility</p:attrName>
                                        </p:attrNameLst>
                                      </p:cBhvr>
                                      <p:to>
                                        <p:strVal val="visible"/>
                                      </p:to>
                                    </p:set>
                                    <p:anim from="(-#ppt_w/2)" to="(#ppt_x)" calcmode="lin" valueType="num">
                                      <p:cBhvr>
                                        <p:cTn id="29" dur="600" fill="hold">
                                          <p:stCondLst>
                                            <p:cond delay="0"/>
                                          </p:stCondLst>
                                        </p:cTn>
                                        <p:tgtEl>
                                          <p:spTgt spid="54323"/>
                                        </p:tgtEl>
                                        <p:attrNameLst>
                                          <p:attrName>ppt_x</p:attrName>
                                        </p:attrNameLst>
                                      </p:cBhvr>
                                    </p:anim>
                                    <p:anim from="0" to="-1.0" calcmode="lin" valueType="num">
                                      <p:cBhvr>
                                        <p:cTn id="30" dur="200" decel="50000" autoRev="1" fill="hold">
                                          <p:stCondLst>
                                            <p:cond delay="600"/>
                                          </p:stCondLst>
                                        </p:cTn>
                                        <p:tgtEl>
                                          <p:spTgt spid="54323"/>
                                        </p:tgtEl>
                                        <p:attrNameLst>
                                          <p:attrName>xshear</p:attrName>
                                        </p:attrNameLst>
                                      </p:cBhvr>
                                    </p:anim>
                                    <p:animScale>
                                      <p:cBhvr>
                                        <p:cTn id="31" dur="200" decel="100000" autoRev="1" fill="hold">
                                          <p:stCondLst>
                                            <p:cond delay="600"/>
                                          </p:stCondLst>
                                        </p:cTn>
                                        <p:tgtEl>
                                          <p:spTgt spid="54323"/>
                                        </p:tgtEl>
                                      </p:cBhvr>
                                      <p:from x="100000" y="100000"/>
                                      <p:to x="80000" y="100000"/>
                                    </p:animScale>
                                    <p:anim by="(#ppt_h/3+#ppt_w*0.1)" calcmode="lin" valueType="num">
                                      <p:cBhvr additive="sum">
                                        <p:cTn id="32" dur="200" decel="100000" autoRev="1" fill="hold">
                                          <p:stCondLst>
                                            <p:cond delay="600"/>
                                          </p:stCondLst>
                                        </p:cTn>
                                        <p:tgtEl>
                                          <p:spTgt spid="54323"/>
                                        </p:tgtEl>
                                        <p:attrNameLst>
                                          <p:attrName>ppt_x</p:attrName>
                                        </p:attrNameLst>
                                      </p:cBhvr>
                                    </p:anim>
                                  </p:childTnLst>
                                </p:cTn>
                              </p:par>
                              <p:par>
                                <p:cTn id="33" presetID="34"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from="(-#ppt_w/2)" to="(#ppt_x)" calcmode="lin" valueType="num">
                                      <p:cBhvr>
                                        <p:cTn id="35" dur="600" fill="hold">
                                          <p:stCondLst>
                                            <p:cond delay="0"/>
                                          </p:stCondLst>
                                        </p:cTn>
                                        <p:tgtEl>
                                          <p:spTgt spid="5"/>
                                        </p:tgtEl>
                                        <p:attrNameLst>
                                          <p:attrName>ppt_x</p:attrName>
                                        </p:attrNameLst>
                                      </p:cBhvr>
                                    </p:anim>
                                    <p:anim from="0" to="-1.0" calcmode="lin" valueType="num">
                                      <p:cBhvr>
                                        <p:cTn id="36" dur="200" decel="50000" autoRev="1" fill="hold">
                                          <p:stCondLst>
                                            <p:cond delay="600"/>
                                          </p:stCondLst>
                                        </p:cTn>
                                        <p:tgtEl>
                                          <p:spTgt spid="5"/>
                                        </p:tgtEl>
                                        <p:attrNameLst>
                                          <p:attrName>xshear</p:attrName>
                                        </p:attrNameLst>
                                      </p:cBhvr>
                                    </p:anim>
                                    <p:animScale>
                                      <p:cBhvr>
                                        <p:cTn id="37" dur="200" decel="100000" autoRev="1" fill="hold">
                                          <p:stCondLst>
                                            <p:cond delay="600"/>
                                          </p:stCondLst>
                                        </p:cTn>
                                        <p:tgtEl>
                                          <p:spTgt spid="5"/>
                                        </p:tgtEl>
                                      </p:cBhvr>
                                      <p:from x="100000" y="100000"/>
                                      <p:to x="80000" y="100000"/>
                                    </p:animScale>
                                    <p:anim by="(#ppt_h/3+#ppt_w*0.1)" calcmode="lin" valueType="num">
                                      <p:cBhvr additive="sum">
                                        <p:cTn id="38" dur="200" decel="100000" autoRev="1" fill="hold">
                                          <p:stCondLst>
                                            <p:cond delay="600"/>
                                          </p:stCondLst>
                                        </p:cTn>
                                        <p:tgtEl>
                                          <p:spTgt spid="5"/>
                                        </p:tgtEl>
                                        <p:attrNameLst>
                                          <p:attrName>ppt_x</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54344"/>
                                        </p:tgtEl>
                                        <p:attrNameLst>
                                          <p:attrName>style.visibility</p:attrName>
                                        </p:attrNameLst>
                                      </p:cBhvr>
                                      <p:to>
                                        <p:strVal val="visible"/>
                                      </p:to>
                                    </p:set>
                                    <p:anim calcmode="lin" valueType="num">
                                      <p:cBhvr>
                                        <p:cTn id="43" dur="500" fill="hold"/>
                                        <p:tgtEl>
                                          <p:spTgt spid="54344"/>
                                        </p:tgtEl>
                                        <p:attrNameLst>
                                          <p:attrName>ppt_w</p:attrName>
                                        </p:attrNameLst>
                                      </p:cBhvr>
                                      <p:tavLst>
                                        <p:tav tm="0">
                                          <p:val>
                                            <p:fltVal val="0"/>
                                          </p:val>
                                        </p:tav>
                                        <p:tav tm="100000">
                                          <p:val>
                                            <p:strVal val="#ppt_w"/>
                                          </p:val>
                                        </p:tav>
                                      </p:tavLst>
                                    </p:anim>
                                    <p:anim calcmode="lin" valueType="num">
                                      <p:cBhvr>
                                        <p:cTn id="44" dur="500" fill="hold"/>
                                        <p:tgtEl>
                                          <p:spTgt spid="54344"/>
                                        </p:tgtEl>
                                        <p:attrNameLst>
                                          <p:attrName>ppt_h</p:attrName>
                                        </p:attrNameLst>
                                      </p:cBhvr>
                                      <p:tavLst>
                                        <p:tav tm="0">
                                          <p:val>
                                            <p:fltVal val="0"/>
                                          </p:val>
                                        </p:tav>
                                        <p:tav tm="100000">
                                          <p:val>
                                            <p:strVal val="#ppt_h"/>
                                          </p:val>
                                        </p:tav>
                                      </p:tavLst>
                                    </p:anim>
                                    <p:animEffect transition="in" filter="fade">
                                      <p:cBhvr>
                                        <p:cTn id="45" dur="500"/>
                                        <p:tgtEl>
                                          <p:spTgt spid="54344"/>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54345"/>
                                        </p:tgtEl>
                                        <p:attrNameLst>
                                          <p:attrName>style.visibility</p:attrName>
                                        </p:attrNameLst>
                                      </p:cBhvr>
                                      <p:to>
                                        <p:strVal val="visible"/>
                                      </p:to>
                                    </p:set>
                                    <p:anim calcmode="lin" valueType="num">
                                      <p:cBhvr>
                                        <p:cTn id="48" dur="500" fill="hold"/>
                                        <p:tgtEl>
                                          <p:spTgt spid="54345"/>
                                        </p:tgtEl>
                                        <p:attrNameLst>
                                          <p:attrName>ppt_w</p:attrName>
                                        </p:attrNameLst>
                                      </p:cBhvr>
                                      <p:tavLst>
                                        <p:tav tm="0">
                                          <p:val>
                                            <p:fltVal val="0"/>
                                          </p:val>
                                        </p:tav>
                                        <p:tav tm="100000">
                                          <p:val>
                                            <p:strVal val="#ppt_w"/>
                                          </p:val>
                                        </p:tav>
                                      </p:tavLst>
                                    </p:anim>
                                    <p:anim calcmode="lin" valueType="num">
                                      <p:cBhvr>
                                        <p:cTn id="49" dur="500" fill="hold"/>
                                        <p:tgtEl>
                                          <p:spTgt spid="54345"/>
                                        </p:tgtEl>
                                        <p:attrNameLst>
                                          <p:attrName>ppt_h</p:attrName>
                                        </p:attrNameLst>
                                      </p:cBhvr>
                                      <p:tavLst>
                                        <p:tav tm="0">
                                          <p:val>
                                            <p:fltVal val="0"/>
                                          </p:val>
                                        </p:tav>
                                        <p:tav tm="100000">
                                          <p:val>
                                            <p:strVal val="#ppt_h"/>
                                          </p:val>
                                        </p:tav>
                                      </p:tavLst>
                                    </p:anim>
                                    <p:animEffect transition="in" filter="fade">
                                      <p:cBhvr>
                                        <p:cTn id="50" dur="500"/>
                                        <p:tgtEl>
                                          <p:spTgt spid="54345"/>
                                        </p:tgtEl>
                                      </p:cBhvr>
                                    </p:animEffect>
                                  </p:childTnLst>
                                </p:cTn>
                              </p:par>
                              <p:par>
                                <p:cTn id="51" presetID="53" presetClass="entr" presetSubtype="0" fill="hold" nodeType="with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500" fill="hold"/>
                                        <p:tgtEl>
                                          <p:spTgt spid="6"/>
                                        </p:tgtEl>
                                        <p:attrNameLst>
                                          <p:attrName>ppt_w</p:attrName>
                                        </p:attrNameLst>
                                      </p:cBhvr>
                                      <p:tavLst>
                                        <p:tav tm="0">
                                          <p:val>
                                            <p:fltVal val="0"/>
                                          </p:val>
                                        </p:tav>
                                        <p:tav tm="100000">
                                          <p:val>
                                            <p:strVal val="#ppt_w"/>
                                          </p:val>
                                        </p:tav>
                                      </p:tavLst>
                                    </p:anim>
                                    <p:anim calcmode="lin" valueType="num">
                                      <p:cBhvr>
                                        <p:cTn id="54" dur="500" fill="hold"/>
                                        <p:tgtEl>
                                          <p:spTgt spid="6"/>
                                        </p:tgtEl>
                                        <p:attrNameLst>
                                          <p:attrName>ppt_h</p:attrName>
                                        </p:attrNameLst>
                                      </p:cBhvr>
                                      <p:tavLst>
                                        <p:tav tm="0">
                                          <p:val>
                                            <p:fltVal val="0"/>
                                          </p:val>
                                        </p:tav>
                                        <p:tav tm="100000">
                                          <p:val>
                                            <p:strVal val="#ppt_h"/>
                                          </p:val>
                                        </p:tav>
                                      </p:tavLst>
                                    </p:anim>
                                    <p:animEffect transition="in" filter="fade">
                                      <p:cBhvr>
                                        <p:cTn id="55" dur="500"/>
                                        <p:tgtEl>
                                          <p:spTgt spid="6"/>
                                        </p:tgtEl>
                                      </p:cBhvr>
                                    </p:animEffect>
                                  </p:childTnLst>
                                </p:cTn>
                              </p:par>
                              <p:par>
                                <p:cTn id="56" presetID="53" presetClass="entr" presetSubtype="0" fill="hold" nodeType="with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p:cTn id="58" dur="500" fill="hold"/>
                                        <p:tgtEl>
                                          <p:spTgt spid="9"/>
                                        </p:tgtEl>
                                        <p:attrNameLst>
                                          <p:attrName>ppt_w</p:attrName>
                                        </p:attrNameLst>
                                      </p:cBhvr>
                                      <p:tavLst>
                                        <p:tav tm="0">
                                          <p:val>
                                            <p:fltVal val="0"/>
                                          </p:val>
                                        </p:tav>
                                        <p:tav tm="100000">
                                          <p:val>
                                            <p:strVal val="#ppt_w"/>
                                          </p:val>
                                        </p:tav>
                                      </p:tavLst>
                                    </p:anim>
                                    <p:anim calcmode="lin" valueType="num">
                                      <p:cBhvr>
                                        <p:cTn id="59" dur="500" fill="hold"/>
                                        <p:tgtEl>
                                          <p:spTgt spid="9"/>
                                        </p:tgtEl>
                                        <p:attrNameLst>
                                          <p:attrName>ppt_h</p:attrName>
                                        </p:attrNameLst>
                                      </p:cBhvr>
                                      <p:tavLst>
                                        <p:tav tm="0">
                                          <p:val>
                                            <p:fltVal val="0"/>
                                          </p:val>
                                        </p:tav>
                                        <p:tav tm="100000">
                                          <p:val>
                                            <p:strVal val="#ppt_h"/>
                                          </p:val>
                                        </p:tav>
                                      </p:tavLst>
                                    </p:anim>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20" presetClass="entr" presetSubtype="0" fill="hold" grpId="0" nodeType="clickEffect">
                                  <p:stCondLst>
                                    <p:cond delay="0"/>
                                  </p:stCondLst>
                                  <p:childTnLst>
                                    <p:set>
                                      <p:cBhvr>
                                        <p:cTn id="64" dur="1" fill="hold">
                                          <p:stCondLst>
                                            <p:cond delay="0"/>
                                          </p:stCondLst>
                                        </p:cTn>
                                        <p:tgtEl>
                                          <p:spTgt spid="54324"/>
                                        </p:tgtEl>
                                        <p:attrNameLst>
                                          <p:attrName>style.visibility</p:attrName>
                                        </p:attrNameLst>
                                      </p:cBhvr>
                                      <p:to>
                                        <p:strVal val="visible"/>
                                      </p:to>
                                    </p:set>
                                    <p:animEffect transition="in" filter="wedge">
                                      <p:cBhvr>
                                        <p:cTn id="65" dur="2000"/>
                                        <p:tgtEl>
                                          <p:spTgt spid="54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2" grpId="0"/>
      <p:bldP spid="54322" grpId="0" animBg="1"/>
      <p:bldP spid="54323" grpId="0"/>
      <p:bldP spid="54324" grpId="0" animBg="1"/>
      <p:bldP spid="54344" grpId="0" animBg="1"/>
      <p:bldP spid="543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3"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304800" y="3286124"/>
            <a:ext cx="3276600" cy="3475038"/>
            <a:chOff x="304800" y="3454424"/>
            <a:chExt cx="3276600" cy="3475038"/>
          </a:xfrm>
        </p:grpSpPr>
        <p:grpSp>
          <p:nvGrpSpPr>
            <p:cNvPr id="2" name="Group 8"/>
            <p:cNvGrpSpPr>
              <a:grpSpLocks/>
            </p:cNvGrpSpPr>
            <p:nvPr/>
          </p:nvGrpSpPr>
          <p:grpSpPr bwMode="auto">
            <a:xfrm>
              <a:off x="655638" y="3733800"/>
              <a:ext cx="2468562" cy="2657475"/>
              <a:chOff x="3264" y="2448"/>
              <a:chExt cx="1555" cy="1674"/>
            </a:xfrm>
          </p:grpSpPr>
          <p:pic>
            <p:nvPicPr>
              <p:cNvPr id="8211" name="Picture 9" descr="hinhtron3"/>
              <p:cNvPicPr>
                <a:picLocks noChangeAspect="1" noChangeArrowheads="1"/>
              </p:cNvPicPr>
              <p:nvPr/>
            </p:nvPicPr>
            <p:blipFill>
              <a:blip r:embed="rId2"/>
              <a:srcRect/>
              <a:stretch>
                <a:fillRect/>
              </a:stretch>
            </p:blipFill>
            <p:spPr bwMode="auto">
              <a:xfrm>
                <a:off x="3264" y="2448"/>
                <a:ext cx="1555" cy="1674"/>
              </a:xfrm>
              <a:prstGeom prst="rect">
                <a:avLst/>
              </a:prstGeom>
              <a:noFill/>
              <a:ln w="9525">
                <a:noFill/>
                <a:miter lim="800000"/>
                <a:headEnd/>
                <a:tailEnd/>
              </a:ln>
            </p:spPr>
          </p:pic>
          <p:sp>
            <p:nvSpPr>
              <p:cNvPr id="8212" name="Text Box 10"/>
              <p:cNvSpPr txBox="1">
                <a:spLocks noChangeArrowheads="1"/>
              </p:cNvSpPr>
              <p:nvPr/>
            </p:nvSpPr>
            <p:spPr bwMode="auto">
              <a:xfrm>
                <a:off x="3924" y="3312"/>
                <a:ext cx="336"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O</a:t>
                </a:r>
              </a:p>
            </p:txBody>
          </p:sp>
        </p:grpSp>
        <p:grpSp>
          <p:nvGrpSpPr>
            <p:cNvPr id="3" name="Group 30"/>
            <p:cNvGrpSpPr>
              <a:grpSpLocks/>
            </p:cNvGrpSpPr>
            <p:nvPr/>
          </p:nvGrpSpPr>
          <p:grpSpPr bwMode="auto">
            <a:xfrm>
              <a:off x="304800" y="3454424"/>
              <a:ext cx="3276600" cy="3475038"/>
              <a:chOff x="288" y="1488"/>
              <a:chExt cx="2064" cy="2189"/>
            </a:xfrm>
          </p:grpSpPr>
          <p:grpSp>
            <p:nvGrpSpPr>
              <p:cNvPr id="4" name="Group 29"/>
              <p:cNvGrpSpPr>
                <a:grpSpLocks/>
              </p:cNvGrpSpPr>
              <p:nvPr/>
            </p:nvGrpSpPr>
            <p:grpSpPr bwMode="auto">
              <a:xfrm>
                <a:off x="288" y="2323"/>
                <a:ext cx="2064" cy="394"/>
                <a:chOff x="288" y="2323"/>
                <a:chExt cx="2064" cy="394"/>
              </a:xfrm>
            </p:grpSpPr>
            <p:sp>
              <p:nvSpPr>
                <p:cNvPr id="8208" name="Line 14"/>
                <p:cNvSpPr>
                  <a:spLocks noChangeShapeType="1"/>
                </p:cNvSpPr>
                <p:nvPr/>
              </p:nvSpPr>
              <p:spPr bwMode="auto">
                <a:xfrm flipV="1">
                  <a:off x="576" y="2544"/>
                  <a:ext cx="1440" cy="0"/>
                </a:xfrm>
                <a:prstGeom prst="line">
                  <a:avLst/>
                </a:prstGeom>
                <a:noFill/>
                <a:ln w="38100">
                  <a:solidFill>
                    <a:srgbClr val="FF0000"/>
                  </a:solidFill>
                  <a:round/>
                  <a:headEnd/>
                  <a:tailEnd/>
                </a:ln>
              </p:spPr>
              <p:txBody>
                <a:bodyPr/>
                <a:lstStyle/>
                <a:p>
                  <a:endParaRPr lang="en-US"/>
                </a:p>
              </p:txBody>
            </p:sp>
            <p:sp>
              <p:nvSpPr>
                <p:cNvPr id="8209" name="Text Box 15"/>
                <p:cNvSpPr txBox="1">
                  <a:spLocks noChangeArrowheads="1"/>
                </p:cNvSpPr>
                <p:nvPr/>
              </p:nvSpPr>
              <p:spPr bwMode="auto">
                <a:xfrm>
                  <a:off x="288" y="2323"/>
                  <a:ext cx="192" cy="365"/>
                </a:xfrm>
                <a:prstGeom prst="rect">
                  <a:avLst/>
                </a:prstGeom>
                <a:noFill/>
                <a:ln w="9525">
                  <a:noFill/>
                  <a:miter lim="800000"/>
                  <a:headEnd/>
                  <a:tailEnd/>
                </a:ln>
              </p:spPr>
              <p:txBody>
                <a:bodyPr>
                  <a:spAutoFit/>
                </a:bodyPr>
                <a:lstStyle/>
                <a:p>
                  <a:pPr>
                    <a:spcBef>
                      <a:spcPct val="50000"/>
                    </a:spcBef>
                  </a:pPr>
                  <a:r>
                    <a:rPr lang="en-US" sz="3200">
                      <a:solidFill>
                        <a:srgbClr val="FF0000"/>
                      </a:solidFill>
                      <a:latin typeface="Times New Roman" pitchFamily="18" charset="0"/>
                    </a:rPr>
                    <a:t>M</a:t>
                  </a:r>
                </a:p>
              </p:txBody>
            </p:sp>
            <p:sp>
              <p:nvSpPr>
                <p:cNvPr id="8210" name="Text Box 16"/>
                <p:cNvSpPr txBox="1">
                  <a:spLocks noChangeArrowheads="1"/>
                </p:cNvSpPr>
                <p:nvPr/>
              </p:nvSpPr>
              <p:spPr bwMode="auto">
                <a:xfrm>
                  <a:off x="2064" y="2352"/>
                  <a:ext cx="288" cy="365"/>
                </a:xfrm>
                <a:prstGeom prst="rect">
                  <a:avLst/>
                </a:prstGeom>
                <a:noFill/>
                <a:ln w="9525">
                  <a:noFill/>
                  <a:miter lim="800000"/>
                  <a:headEnd/>
                  <a:tailEnd/>
                </a:ln>
              </p:spPr>
              <p:txBody>
                <a:bodyPr>
                  <a:spAutoFit/>
                </a:bodyPr>
                <a:lstStyle/>
                <a:p>
                  <a:pPr>
                    <a:spcBef>
                      <a:spcPct val="50000"/>
                    </a:spcBef>
                  </a:pPr>
                  <a:r>
                    <a:rPr lang="en-US" sz="3200">
                      <a:solidFill>
                        <a:srgbClr val="FF0000"/>
                      </a:solidFill>
                      <a:latin typeface="Times New Roman" pitchFamily="18" charset="0"/>
                    </a:rPr>
                    <a:t>N</a:t>
                  </a:r>
                </a:p>
              </p:txBody>
            </p:sp>
          </p:grpSp>
          <p:sp>
            <p:nvSpPr>
              <p:cNvPr id="8205" name="Line 17"/>
              <p:cNvSpPr>
                <a:spLocks noChangeShapeType="1"/>
              </p:cNvSpPr>
              <p:nvPr/>
            </p:nvSpPr>
            <p:spPr bwMode="auto">
              <a:xfrm>
                <a:off x="1296" y="1872"/>
                <a:ext cx="0" cy="1440"/>
              </a:xfrm>
              <a:prstGeom prst="line">
                <a:avLst/>
              </a:prstGeom>
              <a:noFill/>
              <a:ln w="38100">
                <a:solidFill>
                  <a:schemeClr val="hlink"/>
                </a:solidFill>
                <a:round/>
                <a:headEnd/>
                <a:tailEnd/>
              </a:ln>
            </p:spPr>
            <p:txBody>
              <a:bodyPr/>
              <a:lstStyle/>
              <a:p>
                <a:endParaRPr lang="en-US"/>
              </a:p>
            </p:txBody>
          </p:sp>
          <p:sp>
            <p:nvSpPr>
              <p:cNvPr id="8206" name="Text Box 18"/>
              <p:cNvSpPr txBox="1">
                <a:spLocks noChangeArrowheads="1"/>
              </p:cNvSpPr>
              <p:nvPr/>
            </p:nvSpPr>
            <p:spPr bwMode="auto">
              <a:xfrm>
                <a:off x="1200" y="1488"/>
                <a:ext cx="240" cy="365"/>
              </a:xfrm>
              <a:prstGeom prst="rect">
                <a:avLst/>
              </a:prstGeom>
              <a:noFill/>
              <a:ln w="9525">
                <a:noFill/>
                <a:miter lim="800000"/>
                <a:headEnd/>
                <a:tailEnd/>
              </a:ln>
            </p:spPr>
            <p:txBody>
              <a:bodyPr>
                <a:spAutoFit/>
              </a:bodyPr>
              <a:lstStyle/>
              <a:p>
                <a:pPr>
                  <a:spcBef>
                    <a:spcPct val="50000"/>
                  </a:spcBef>
                </a:pPr>
                <a:r>
                  <a:rPr lang="en-US" sz="3200">
                    <a:solidFill>
                      <a:schemeClr val="hlink"/>
                    </a:solidFill>
                    <a:latin typeface="Times New Roman" pitchFamily="18" charset="0"/>
                  </a:rPr>
                  <a:t>P</a:t>
                </a:r>
              </a:p>
            </p:txBody>
          </p:sp>
          <p:sp>
            <p:nvSpPr>
              <p:cNvPr id="8207" name="Text Box 19"/>
              <p:cNvSpPr txBox="1">
                <a:spLocks noChangeArrowheads="1"/>
              </p:cNvSpPr>
              <p:nvPr/>
            </p:nvSpPr>
            <p:spPr bwMode="auto">
              <a:xfrm>
                <a:off x="1200" y="3312"/>
                <a:ext cx="192" cy="365"/>
              </a:xfrm>
              <a:prstGeom prst="rect">
                <a:avLst/>
              </a:prstGeom>
              <a:noFill/>
              <a:ln w="9525">
                <a:noFill/>
                <a:miter lim="800000"/>
                <a:headEnd/>
                <a:tailEnd/>
              </a:ln>
            </p:spPr>
            <p:txBody>
              <a:bodyPr>
                <a:spAutoFit/>
              </a:bodyPr>
              <a:lstStyle/>
              <a:p>
                <a:pPr>
                  <a:spcBef>
                    <a:spcPct val="50000"/>
                  </a:spcBef>
                </a:pPr>
                <a:r>
                  <a:rPr lang="en-US" sz="3200">
                    <a:solidFill>
                      <a:schemeClr val="hlink"/>
                    </a:solidFill>
                    <a:latin typeface="Times New Roman" pitchFamily="18" charset="0"/>
                  </a:rPr>
                  <a:t>Q</a:t>
                </a:r>
              </a:p>
            </p:txBody>
          </p:sp>
        </p:grpSp>
      </p:grpSp>
      <p:sp>
        <p:nvSpPr>
          <p:cNvPr id="63508" name="Rectangle 20"/>
          <p:cNvSpPr>
            <a:spLocks noChangeArrowheads="1"/>
          </p:cNvSpPr>
          <p:nvPr/>
        </p:nvSpPr>
        <p:spPr bwMode="auto">
          <a:xfrm>
            <a:off x="0" y="2357430"/>
            <a:ext cx="8839200" cy="1066800"/>
          </a:xfrm>
          <a:prstGeom prst="rect">
            <a:avLst/>
          </a:prstGeom>
          <a:noFill/>
          <a:ln w="9525">
            <a:noFill/>
            <a:miter lim="800000"/>
            <a:headEnd/>
            <a:tailEnd/>
          </a:ln>
        </p:spPr>
        <p:txBody>
          <a:bodyPr anchor="ctr">
            <a:spAutoFit/>
          </a:bodyPr>
          <a:lstStyle/>
          <a:p>
            <a:r>
              <a:rPr lang="en-US" sz="3200" b="1" u="sng">
                <a:solidFill>
                  <a:schemeClr val="bg2">
                    <a:lumMod val="10000"/>
                  </a:schemeClr>
                </a:solidFill>
                <a:latin typeface="Times New Roman" pitchFamily="18" charset="0"/>
              </a:rPr>
              <a:t>Bài 1</a:t>
            </a:r>
            <a:r>
              <a:rPr lang="en-US" sz="3200">
                <a:solidFill>
                  <a:schemeClr val="bg2">
                    <a:lumMod val="10000"/>
                  </a:schemeClr>
                </a:solidFill>
                <a:latin typeface="Times New Roman" pitchFamily="18" charset="0"/>
              </a:rPr>
              <a:t>: </a:t>
            </a:r>
            <a:r>
              <a:rPr lang="en-US" sz="3200" b="1">
                <a:solidFill>
                  <a:srgbClr val="000000"/>
                </a:solidFill>
                <a:latin typeface="Times New Roman" pitchFamily="18" charset="0"/>
              </a:rPr>
              <a:t>Nêu tên bán kính, đường kính có trong mỗi hình tròn.</a:t>
            </a:r>
          </a:p>
        </p:txBody>
      </p:sp>
      <p:sp>
        <p:nvSpPr>
          <p:cNvPr id="63514" name="Text Box 26"/>
          <p:cNvSpPr txBox="1">
            <a:spLocks noChangeArrowheads="1"/>
          </p:cNvSpPr>
          <p:nvPr/>
        </p:nvSpPr>
        <p:spPr bwMode="auto">
          <a:xfrm>
            <a:off x="3962400" y="4419600"/>
            <a:ext cx="49530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Bán kính :OM, ON, OP, OQ</a:t>
            </a:r>
          </a:p>
        </p:txBody>
      </p:sp>
      <p:sp>
        <p:nvSpPr>
          <p:cNvPr id="63515" name="Text Box 27"/>
          <p:cNvSpPr txBox="1">
            <a:spLocks noChangeArrowheads="1"/>
          </p:cNvSpPr>
          <p:nvPr/>
        </p:nvSpPr>
        <p:spPr bwMode="auto">
          <a:xfrm>
            <a:off x="4114800" y="5105400"/>
            <a:ext cx="38862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Đường kính : PQ, MN</a:t>
            </a:r>
          </a:p>
        </p:txBody>
      </p:sp>
      <p:sp>
        <p:nvSpPr>
          <p:cNvPr id="8201" name="Rectangle 46"/>
          <p:cNvSpPr>
            <a:spLocks noChangeArrowheads="1"/>
          </p:cNvSpPr>
          <p:nvPr/>
        </p:nvSpPr>
        <p:spPr bwMode="auto">
          <a:xfrm>
            <a:off x="15240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21"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22"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508"/>
                                        </p:tgtEl>
                                        <p:attrNameLst>
                                          <p:attrName>style.visibility</p:attrName>
                                        </p:attrNameLst>
                                      </p:cBhvr>
                                      <p:to>
                                        <p:strVal val="visible"/>
                                      </p:to>
                                    </p:set>
                                    <p:animEffect transition="in" filter="checkerboard(across)">
                                      <p:cBhvr>
                                        <p:cTn id="7" dur="500"/>
                                        <p:tgtEl>
                                          <p:spTgt spid="63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63514"/>
                                        </p:tgtEl>
                                        <p:attrNameLst>
                                          <p:attrName>style.visibility</p:attrName>
                                        </p:attrNameLst>
                                      </p:cBhvr>
                                      <p:to>
                                        <p:strVal val="visible"/>
                                      </p:to>
                                    </p:set>
                                    <p:anim calcmode="lin" valueType="num">
                                      <p:cBhvr>
                                        <p:cTn id="12" dur="1000" fill="hold"/>
                                        <p:tgtEl>
                                          <p:spTgt spid="63514"/>
                                        </p:tgtEl>
                                        <p:attrNameLst>
                                          <p:attrName>ppt_w</p:attrName>
                                        </p:attrNameLst>
                                      </p:cBhvr>
                                      <p:tavLst>
                                        <p:tav tm="0">
                                          <p:val>
                                            <p:fltVal val="0"/>
                                          </p:val>
                                        </p:tav>
                                        <p:tav tm="100000">
                                          <p:val>
                                            <p:strVal val="#ppt_w"/>
                                          </p:val>
                                        </p:tav>
                                      </p:tavLst>
                                    </p:anim>
                                    <p:anim calcmode="lin" valueType="num">
                                      <p:cBhvr>
                                        <p:cTn id="13" dur="1000" fill="hold"/>
                                        <p:tgtEl>
                                          <p:spTgt spid="63514"/>
                                        </p:tgtEl>
                                        <p:attrNameLst>
                                          <p:attrName>ppt_h</p:attrName>
                                        </p:attrNameLst>
                                      </p:cBhvr>
                                      <p:tavLst>
                                        <p:tav tm="0">
                                          <p:val>
                                            <p:fltVal val="0"/>
                                          </p:val>
                                        </p:tav>
                                        <p:tav tm="100000">
                                          <p:val>
                                            <p:strVal val="#ppt_h"/>
                                          </p:val>
                                        </p:tav>
                                      </p:tavLst>
                                    </p:anim>
                                    <p:anim calcmode="lin" valueType="num">
                                      <p:cBhvr>
                                        <p:cTn id="14" dur="1000" fill="hold"/>
                                        <p:tgtEl>
                                          <p:spTgt spid="6351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635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3515"/>
                                        </p:tgtEl>
                                        <p:attrNameLst>
                                          <p:attrName>style.visibility</p:attrName>
                                        </p:attrNameLst>
                                      </p:cBhvr>
                                      <p:to>
                                        <p:strVal val="visible"/>
                                      </p:to>
                                    </p:set>
                                    <p:anim calcmode="lin" valueType="num">
                                      <p:cBhvr additive="base">
                                        <p:cTn id="20" dur="500" fill="hold"/>
                                        <p:tgtEl>
                                          <p:spTgt spid="63515"/>
                                        </p:tgtEl>
                                        <p:attrNameLst>
                                          <p:attrName>ppt_x</p:attrName>
                                        </p:attrNameLst>
                                      </p:cBhvr>
                                      <p:tavLst>
                                        <p:tav tm="0">
                                          <p:val>
                                            <p:strVal val="#ppt_x"/>
                                          </p:val>
                                        </p:tav>
                                        <p:tav tm="100000">
                                          <p:val>
                                            <p:strVal val="#ppt_x"/>
                                          </p:val>
                                        </p:tav>
                                      </p:tavLst>
                                    </p:anim>
                                    <p:anim calcmode="lin" valueType="num">
                                      <p:cBhvr additive="base">
                                        <p:cTn id="21" dur="500" fill="hold"/>
                                        <p:tgtEl>
                                          <p:spTgt spid="635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8" grpId="0"/>
      <p:bldP spid="63514" grpId="0"/>
      <p:bldP spid="635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81000" y="3429000"/>
            <a:ext cx="2468563" cy="2657475"/>
            <a:chOff x="3264" y="2448"/>
            <a:chExt cx="1555" cy="1674"/>
          </a:xfrm>
        </p:grpSpPr>
        <p:pic>
          <p:nvPicPr>
            <p:cNvPr id="9236" name="Picture 5" descr="hinhtron3"/>
            <p:cNvPicPr>
              <a:picLocks noChangeAspect="1" noChangeArrowheads="1"/>
            </p:cNvPicPr>
            <p:nvPr/>
          </p:nvPicPr>
          <p:blipFill>
            <a:blip r:embed="rId2"/>
            <a:srcRect/>
            <a:stretch>
              <a:fillRect/>
            </a:stretch>
          </p:blipFill>
          <p:spPr bwMode="auto">
            <a:xfrm>
              <a:off x="3264" y="2448"/>
              <a:ext cx="1555" cy="1674"/>
            </a:xfrm>
            <a:prstGeom prst="rect">
              <a:avLst/>
            </a:prstGeom>
            <a:noFill/>
            <a:ln w="9525">
              <a:noFill/>
              <a:miter lim="800000"/>
              <a:headEnd/>
              <a:tailEnd/>
            </a:ln>
          </p:spPr>
        </p:pic>
        <p:sp>
          <p:nvSpPr>
            <p:cNvPr id="9237" name="Text Box 6"/>
            <p:cNvSpPr txBox="1">
              <a:spLocks noChangeArrowheads="1"/>
            </p:cNvSpPr>
            <p:nvPr/>
          </p:nvSpPr>
          <p:spPr bwMode="auto">
            <a:xfrm>
              <a:off x="3924" y="3312"/>
              <a:ext cx="336" cy="288"/>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O</a:t>
              </a:r>
            </a:p>
          </p:txBody>
        </p:sp>
      </p:grpSp>
      <p:grpSp>
        <p:nvGrpSpPr>
          <p:cNvPr id="3" name="Group 17"/>
          <p:cNvGrpSpPr>
            <a:grpSpLocks/>
          </p:cNvGrpSpPr>
          <p:nvPr/>
        </p:nvGrpSpPr>
        <p:grpSpPr bwMode="auto">
          <a:xfrm>
            <a:off x="0" y="4495800"/>
            <a:ext cx="3276600" cy="579438"/>
            <a:chOff x="96" y="1296"/>
            <a:chExt cx="2064" cy="365"/>
          </a:xfrm>
        </p:grpSpPr>
        <p:sp>
          <p:nvSpPr>
            <p:cNvPr id="9233" name="Line 8"/>
            <p:cNvSpPr>
              <a:spLocks noChangeShapeType="1"/>
            </p:cNvSpPr>
            <p:nvPr/>
          </p:nvSpPr>
          <p:spPr bwMode="auto">
            <a:xfrm>
              <a:off x="384" y="1488"/>
              <a:ext cx="1440" cy="0"/>
            </a:xfrm>
            <a:prstGeom prst="line">
              <a:avLst/>
            </a:prstGeom>
            <a:noFill/>
            <a:ln w="38100">
              <a:solidFill>
                <a:srgbClr val="000000"/>
              </a:solidFill>
              <a:round/>
              <a:headEnd/>
              <a:tailEnd/>
            </a:ln>
          </p:spPr>
          <p:txBody>
            <a:bodyPr/>
            <a:lstStyle/>
            <a:p>
              <a:endParaRPr lang="en-US"/>
            </a:p>
          </p:txBody>
        </p:sp>
        <p:sp>
          <p:nvSpPr>
            <p:cNvPr id="9234" name="Text Box 9"/>
            <p:cNvSpPr txBox="1">
              <a:spLocks noChangeArrowheads="1"/>
            </p:cNvSpPr>
            <p:nvPr/>
          </p:nvSpPr>
          <p:spPr bwMode="auto">
            <a:xfrm>
              <a:off x="96" y="1296"/>
              <a:ext cx="336" cy="365"/>
            </a:xfrm>
            <a:prstGeom prst="rect">
              <a:avLst/>
            </a:prstGeom>
            <a:noFill/>
            <a:ln w="9525">
              <a:noFill/>
              <a:miter lim="800000"/>
              <a:headEnd/>
              <a:tailEnd/>
            </a:ln>
          </p:spPr>
          <p:txBody>
            <a:bodyPr>
              <a:spAutoFit/>
            </a:bodyPr>
            <a:lstStyle/>
            <a:p>
              <a:pPr>
                <a:spcBef>
                  <a:spcPct val="50000"/>
                </a:spcBef>
              </a:pPr>
              <a:r>
                <a:rPr lang="en-US" sz="3200">
                  <a:solidFill>
                    <a:srgbClr val="000000"/>
                  </a:solidFill>
                  <a:latin typeface="Times New Roman" pitchFamily="18" charset="0"/>
                </a:rPr>
                <a:t>A</a:t>
              </a:r>
            </a:p>
          </p:txBody>
        </p:sp>
        <p:sp>
          <p:nvSpPr>
            <p:cNvPr id="9235" name="Text Box 10"/>
            <p:cNvSpPr txBox="1">
              <a:spLocks noChangeArrowheads="1"/>
            </p:cNvSpPr>
            <p:nvPr/>
          </p:nvSpPr>
          <p:spPr bwMode="auto">
            <a:xfrm>
              <a:off x="1872" y="1296"/>
              <a:ext cx="288" cy="365"/>
            </a:xfrm>
            <a:prstGeom prst="rect">
              <a:avLst/>
            </a:prstGeom>
            <a:noFill/>
            <a:ln w="9525">
              <a:noFill/>
              <a:miter lim="800000"/>
              <a:headEnd/>
              <a:tailEnd/>
            </a:ln>
          </p:spPr>
          <p:txBody>
            <a:bodyPr>
              <a:spAutoFit/>
            </a:bodyPr>
            <a:lstStyle/>
            <a:p>
              <a:pPr>
                <a:spcBef>
                  <a:spcPct val="50000"/>
                </a:spcBef>
              </a:pPr>
              <a:r>
                <a:rPr lang="en-US" sz="3200">
                  <a:solidFill>
                    <a:srgbClr val="000000"/>
                  </a:solidFill>
                  <a:latin typeface="Times New Roman" pitchFamily="18" charset="0"/>
                </a:rPr>
                <a:t>B</a:t>
              </a:r>
            </a:p>
          </p:txBody>
        </p:sp>
      </p:grpSp>
      <p:grpSp>
        <p:nvGrpSpPr>
          <p:cNvPr id="4" name="Group 19"/>
          <p:cNvGrpSpPr>
            <a:grpSpLocks/>
          </p:cNvGrpSpPr>
          <p:nvPr/>
        </p:nvGrpSpPr>
        <p:grpSpPr bwMode="auto">
          <a:xfrm>
            <a:off x="762000" y="3352800"/>
            <a:ext cx="838200" cy="3170238"/>
            <a:chOff x="576" y="576"/>
            <a:chExt cx="528" cy="1997"/>
          </a:xfrm>
        </p:grpSpPr>
        <p:grpSp>
          <p:nvGrpSpPr>
            <p:cNvPr id="5" name="Group 18"/>
            <p:cNvGrpSpPr>
              <a:grpSpLocks/>
            </p:cNvGrpSpPr>
            <p:nvPr/>
          </p:nvGrpSpPr>
          <p:grpSpPr bwMode="auto">
            <a:xfrm>
              <a:off x="576" y="576"/>
              <a:ext cx="528" cy="1997"/>
              <a:chOff x="576" y="576"/>
              <a:chExt cx="528" cy="1997"/>
            </a:xfrm>
          </p:grpSpPr>
          <p:sp>
            <p:nvSpPr>
              <p:cNvPr id="9230" name="Line 11"/>
              <p:cNvSpPr>
                <a:spLocks noChangeShapeType="1"/>
              </p:cNvSpPr>
              <p:nvPr/>
            </p:nvSpPr>
            <p:spPr bwMode="auto">
              <a:xfrm>
                <a:off x="720" y="912"/>
                <a:ext cx="240" cy="1296"/>
              </a:xfrm>
              <a:prstGeom prst="line">
                <a:avLst/>
              </a:prstGeom>
              <a:noFill/>
              <a:ln w="38100">
                <a:solidFill>
                  <a:srgbClr val="FF0000"/>
                </a:solidFill>
                <a:round/>
                <a:headEnd/>
                <a:tailEnd/>
              </a:ln>
            </p:spPr>
            <p:txBody>
              <a:bodyPr/>
              <a:lstStyle/>
              <a:p>
                <a:endParaRPr lang="en-US"/>
              </a:p>
            </p:txBody>
          </p:sp>
          <p:sp>
            <p:nvSpPr>
              <p:cNvPr id="9231" name="Text Box 12"/>
              <p:cNvSpPr txBox="1">
                <a:spLocks noChangeArrowheads="1"/>
              </p:cNvSpPr>
              <p:nvPr/>
            </p:nvSpPr>
            <p:spPr bwMode="auto">
              <a:xfrm>
                <a:off x="576" y="576"/>
                <a:ext cx="288" cy="365"/>
              </a:xfrm>
              <a:prstGeom prst="rect">
                <a:avLst/>
              </a:prstGeom>
              <a:noFill/>
              <a:ln w="9525">
                <a:noFill/>
                <a:miter lim="800000"/>
                <a:headEnd/>
                <a:tailEnd/>
              </a:ln>
            </p:spPr>
            <p:txBody>
              <a:bodyPr>
                <a:spAutoFit/>
              </a:bodyPr>
              <a:lstStyle/>
              <a:p>
                <a:pPr>
                  <a:spcBef>
                    <a:spcPct val="50000"/>
                  </a:spcBef>
                </a:pPr>
                <a:r>
                  <a:rPr lang="en-US" sz="3200">
                    <a:solidFill>
                      <a:srgbClr val="FF0000"/>
                    </a:solidFill>
                    <a:latin typeface="Times New Roman" pitchFamily="18" charset="0"/>
                  </a:rPr>
                  <a:t>C</a:t>
                </a:r>
              </a:p>
            </p:txBody>
          </p:sp>
          <p:sp>
            <p:nvSpPr>
              <p:cNvPr id="9232" name="Text Box 13"/>
              <p:cNvSpPr txBox="1">
                <a:spLocks noChangeArrowheads="1"/>
              </p:cNvSpPr>
              <p:nvPr/>
            </p:nvSpPr>
            <p:spPr bwMode="auto">
              <a:xfrm>
                <a:off x="816" y="2208"/>
                <a:ext cx="288" cy="365"/>
              </a:xfrm>
              <a:prstGeom prst="rect">
                <a:avLst/>
              </a:prstGeom>
              <a:noFill/>
              <a:ln w="9525">
                <a:noFill/>
                <a:miter lim="800000"/>
                <a:headEnd/>
                <a:tailEnd/>
              </a:ln>
            </p:spPr>
            <p:txBody>
              <a:bodyPr>
                <a:spAutoFit/>
              </a:bodyPr>
              <a:lstStyle/>
              <a:p>
                <a:pPr>
                  <a:spcBef>
                    <a:spcPct val="50000"/>
                  </a:spcBef>
                </a:pPr>
                <a:r>
                  <a:rPr lang="en-US" sz="3200">
                    <a:solidFill>
                      <a:srgbClr val="FF0000"/>
                    </a:solidFill>
                    <a:latin typeface="Times New Roman" pitchFamily="18" charset="0"/>
                  </a:rPr>
                  <a:t>D</a:t>
                </a:r>
              </a:p>
            </p:txBody>
          </p:sp>
        </p:grpSp>
        <p:sp>
          <p:nvSpPr>
            <p:cNvPr id="9229" name="Text Box 14"/>
            <p:cNvSpPr txBox="1">
              <a:spLocks noChangeArrowheads="1"/>
            </p:cNvSpPr>
            <p:nvPr/>
          </p:nvSpPr>
          <p:spPr bwMode="auto">
            <a:xfrm>
              <a:off x="624" y="1440"/>
              <a:ext cx="144" cy="365"/>
            </a:xfrm>
            <a:prstGeom prst="rect">
              <a:avLst/>
            </a:prstGeom>
            <a:noFill/>
            <a:ln w="9525">
              <a:noFill/>
              <a:miter lim="800000"/>
              <a:headEnd/>
              <a:tailEnd/>
            </a:ln>
          </p:spPr>
          <p:txBody>
            <a:bodyPr>
              <a:spAutoFit/>
            </a:bodyPr>
            <a:lstStyle/>
            <a:p>
              <a:pPr>
                <a:spcBef>
                  <a:spcPct val="50000"/>
                </a:spcBef>
              </a:pPr>
              <a:r>
                <a:rPr lang="en-US" sz="3200">
                  <a:solidFill>
                    <a:srgbClr val="000000"/>
                  </a:solidFill>
                  <a:latin typeface="Times New Roman" pitchFamily="18" charset="0"/>
                </a:rPr>
                <a:t>I</a:t>
              </a:r>
            </a:p>
          </p:txBody>
        </p:sp>
      </p:grpSp>
      <p:sp>
        <p:nvSpPr>
          <p:cNvPr id="64527" name="Text Box 15"/>
          <p:cNvSpPr txBox="1">
            <a:spLocks noChangeArrowheads="1"/>
          </p:cNvSpPr>
          <p:nvPr/>
        </p:nvSpPr>
        <p:spPr bwMode="auto">
          <a:xfrm>
            <a:off x="3886200" y="3657600"/>
            <a:ext cx="4953000" cy="579438"/>
          </a:xfrm>
          <a:prstGeom prst="rect">
            <a:avLst/>
          </a:prstGeom>
          <a:noFill/>
          <a:ln w="9525">
            <a:noFill/>
            <a:miter lim="800000"/>
            <a:headEnd/>
            <a:tailEnd/>
          </a:ln>
        </p:spPr>
        <p:txBody>
          <a:bodyPr>
            <a:spAutoFit/>
          </a:bodyPr>
          <a:lstStyle/>
          <a:p>
            <a:pPr>
              <a:spcBef>
                <a:spcPct val="50000"/>
              </a:spcBef>
            </a:pPr>
            <a:r>
              <a:rPr lang="en-US" sz="3200" b="1">
                <a:latin typeface="Times New Roman" pitchFamily="18" charset="0"/>
              </a:rPr>
              <a:t>Bán kính :OA, OB.</a:t>
            </a:r>
          </a:p>
        </p:txBody>
      </p:sp>
      <p:sp>
        <p:nvSpPr>
          <p:cNvPr id="64528" name="Text Box 16"/>
          <p:cNvSpPr txBox="1">
            <a:spLocks noChangeArrowheads="1"/>
          </p:cNvSpPr>
          <p:nvPr/>
        </p:nvSpPr>
        <p:spPr bwMode="auto">
          <a:xfrm>
            <a:off x="3886200" y="4541838"/>
            <a:ext cx="3886200" cy="579437"/>
          </a:xfrm>
          <a:prstGeom prst="rect">
            <a:avLst/>
          </a:prstGeom>
          <a:noFill/>
          <a:ln w="9525">
            <a:noFill/>
            <a:miter lim="800000"/>
            <a:headEnd/>
            <a:tailEnd/>
          </a:ln>
        </p:spPr>
        <p:txBody>
          <a:bodyPr>
            <a:spAutoFit/>
          </a:bodyPr>
          <a:lstStyle/>
          <a:p>
            <a:pPr>
              <a:spcBef>
                <a:spcPct val="50000"/>
              </a:spcBef>
            </a:pPr>
            <a:r>
              <a:rPr lang="en-US" sz="3200" b="1">
                <a:latin typeface="Times New Roman" pitchFamily="18" charset="0"/>
              </a:rPr>
              <a:t>Đường kính : AB</a:t>
            </a:r>
          </a:p>
        </p:txBody>
      </p:sp>
      <p:sp>
        <p:nvSpPr>
          <p:cNvPr id="9223" name="Rectangle 32"/>
          <p:cNvSpPr>
            <a:spLocks noChangeArrowheads="1"/>
          </p:cNvSpPr>
          <p:nvPr/>
        </p:nvSpPr>
        <p:spPr bwMode="auto">
          <a:xfrm>
            <a:off x="0" y="2209800"/>
            <a:ext cx="8839200" cy="1066800"/>
          </a:xfrm>
          <a:prstGeom prst="rect">
            <a:avLst/>
          </a:prstGeom>
          <a:noFill/>
          <a:ln w="9525">
            <a:noFill/>
            <a:miter lim="800000"/>
            <a:headEnd/>
            <a:tailEnd/>
          </a:ln>
        </p:spPr>
        <p:txBody>
          <a:bodyPr anchor="ctr">
            <a:spAutoFit/>
          </a:bodyPr>
          <a:lstStyle/>
          <a:p>
            <a:r>
              <a:rPr lang="en-US" sz="3200" b="1" u="sng">
                <a:solidFill>
                  <a:srgbClr val="CC00FF"/>
                </a:solidFill>
                <a:latin typeface="Times New Roman" pitchFamily="18" charset="0"/>
              </a:rPr>
              <a:t>Bài 1</a:t>
            </a:r>
            <a:r>
              <a:rPr lang="en-US" sz="3200">
                <a:solidFill>
                  <a:srgbClr val="CC00FF"/>
                </a:solidFill>
                <a:latin typeface="Times New Roman" pitchFamily="18" charset="0"/>
              </a:rPr>
              <a:t>:</a:t>
            </a:r>
            <a:r>
              <a:rPr lang="en-US" sz="3200">
                <a:solidFill>
                  <a:srgbClr val="000000"/>
                </a:solidFill>
                <a:latin typeface="Times New Roman" pitchFamily="18" charset="0"/>
              </a:rPr>
              <a:t> </a:t>
            </a:r>
            <a:r>
              <a:rPr lang="en-US" sz="3200" b="1">
                <a:solidFill>
                  <a:srgbClr val="000000"/>
                </a:solidFill>
                <a:latin typeface="Times New Roman" pitchFamily="18" charset="0"/>
              </a:rPr>
              <a:t>Nêu tên bán kính, đường kính có trong mỗi hình tròn.</a:t>
            </a:r>
          </a:p>
        </p:txBody>
      </p:sp>
      <p:sp>
        <p:nvSpPr>
          <p:cNvPr id="9225" name="Rectangle 46"/>
          <p:cNvSpPr>
            <a:spLocks noChangeArrowheads="1"/>
          </p:cNvSpPr>
          <p:nvPr/>
        </p:nvSpPr>
        <p:spPr bwMode="auto">
          <a:xfrm>
            <a:off x="16002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22"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23"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27"/>
                                        </p:tgtEl>
                                        <p:attrNameLst>
                                          <p:attrName>style.visibility</p:attrName>
                                        </p:attrNameLst>
                                      </p:cBhvr>
                                      <p:to>
                                        <p:strVal val="visible"/>
                                      </p:to>
                                    </p:set>
                                    <p:animEffect transition="in" filter="blinds(horizontal)">
                                      <p:cBhvr>
                                        <p:cTn id="7" dur="500"/>
                                        <p:tgtEl>
                                          <p:spTgt spid="645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4528"/>
                                        </p:tgtEl>
                                        <p:attrNameLst>
                                          <p:attrName>style.visibility</p:attrName>
                                        </p:attrNameLst>
                                      </p:cBhvr>
                                      <p:to>
                                        <p:strVal val="visible"/>
                                      </p:to>
                                    </p:set>
                                    <p:anim calcmode="lin" valueType="num">
                                      <p:cBhvr>
                                        <p:cTn id="12" dur="500" fill="hold"/>
                                        <p:tgtEl>
                                          <p:spTgt spid="64528"/>
                                        </p:tgtEl>
                                        <p:attrNameLst>
                                          <p:attrName>ppt_w</p:attrName>
                                        </p:attrNameLst>
                                      </p:cBhvr>
                                      <p:tavLst>
                                        <p:tav tm="0">
                                          <p:val>
                                            <p:fltVal val="0"/>
                                          </p:val>
                                        </p:tav>
                                        <p:tav tm="100000">
                                          <p:val>
                                            <p:strVal val="#ppt_w"/>
                                          </p:val>
                                        </p:tav>
                                      </p:tavLst>
                                    </p:anim>
                                    <p:anim calcmode="lin" valueType="num">
                                      <p:cBhvr>
                                        <p:cTn id="13" dur="500" fill="hold"/>
                                        <p:tgtEl>
                                          <p:spTgt spid="64528"/>
                                        </p:tgtEl>
                                        <p:attrNameLst>
                                          <p:attrName>ppt_h</p:attrName>
                                        </p:attrNameLst>
                                      </p:cBhvr>
                                      <p:tavLst>
                                        <p:tav tm="0">
                                          <p:val>
                                            <p:fltVal val="0"/>
                                          </p:val>
                                        </p:tav>
                                        <p:tav tm="100000">
                                          <p:val>
                                            <p:strVal val="#ppt_h"/>
                                          </p:val>
                                        </p:tav>
                                      </p:tavLst>
                                    </p:anim>
                                    <p:animEffect transition="in" filter="fade">
                                      <p:cBhvr>
                                        <p:cTn id="14" dur="500"/>
                                        <p:tgtEl>
                                          <p:spTgt spid="64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7" grpId="0"/>
      <p:bldP spid="645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40" name="Rectangle 24"/>
          <p:cNvSpPr>
            <a:spLocks noChangeArrowheads="1"/>
          </p:cNvSpPr>
          <p:nvPr/>
        </p:nvSpPr>
        <p:spPr bwMode="auto">
          <a:xfrm>
            <a:off x="457200" y="1676400"/>
            <a:ext cx="5867400" cy="579438"/>
          </a:xfrm>
          <a:prstGeom prst="rect">
            <a:avLst/>
          </a:prstGeom>
          <a:noFill/>
          <a:ln w="9525">
            <a:noFill/>
            <a:miter lim="800000"/>
            <a:headEnd/>
            <a:tailEnd/>
          </a:ln>
        </p:spPr>
        <p:txBody>
          <a:bodyPr anchor="ctr">
            <a:spAutoFit/>
          </a:bodyPr>
          <a:lstStyle/>
          <a:p>
            <a:r>
              <a:rPr lang="en-US" sz="3200" b="1" u="sng">
                <a:solidFill>
                  <a:srgbClr val="CC00FF"/>
                </a:solidFill>
                <a:latin typeface="Times New Roman" pitchFamily="18" charset="0"/>
              </a:rPr>
              <a:t>Bài 2</a:t>
            </a:r>
            <a:r>
              <a:rPr lang="en-US" sz="3200" u="sng">
                <a:solidFill>
                  <a:srgbClr val="CC00FF"/>
                </a:solidFill>
                <a:latin typeface="Times New Roman" pitchFamily="18" charset="0"/>
              </a:rPr>
              <a:t>:</a:t>
            </a:r>
            <a:r>
              <a:rPr lang="en-US" sz="3200" b="1">
                <a:latin typeface="Times New Roman" pitchFamily="18" charset="0"/>
              </a:rPr>
              <a:t> Em hãy vẽ hình tròn có:</a:t>
            </a:r>
          </a:p>
        </p:txBody>
      </p:sp>
      <p:sp>
        <p:nvSpPr>
          <p:cNvPr id="86041" name="Rectangle 25"/>
          <p:cNvSpPr>
            <a:spLocks noChangeArrowheads="1"/>
          </p:cNvSpPr>
          <p:nvPr/>
        </p:nvSpPr>
        <p:spPr bwMode="auto">
          <a:xfrm>
            <a:off x="1066800" y="2438400"/>
            <a:ext cx="4538663" cy="579438"/>
          </a:xfrm>
          <a:prstGeom prst="rect">
            <a:avLst/>
          </a:prstGeom>
          <a:noFill/>
          <a:ln w="9525">
            <a:noFill/>
            <a:miter lim="800000"/>
            <a:headEnd/>
            <a:tailEnd/>
          </a:ln>
        </p:spPr>
        <p:txBody>
          <a:bodyPr wrap="none" anchor="ctr">
            <a:spAutoFit/>
          </a:bodyPr>
          <a:lstStyle/>
          <a:p>
            <a:r>
              <a:rPr lang="en-US" sz="3200" b="1">
                <a:solidFill>
                  <a:srgbClr val="0000FF"/>
                </a:solidFill>
                <a:latin typeface="Times New Roman" pitchFamily="18" charset="0"/>
              </a:rPr>
              <a:t>a/ Tâm O bán kính 2 cm;</a:t>
            </a:r>
          </a:p>
        </p:txBody>
      </p:sp>
      <p:sp>
        <p:nvSpPr>
          <p:cNvPr id="86042" name="Rectangle 26"/>
          <p:cNvSpPr>
            <a:spLocks noChangeArrowheads="1"/>
          </p:cNvSpPr>
          <p:nvPr/>
        </p:nvSpPr>
        <p:spPr bwMode="auto">
          <a:xfrm>
            <a:off x="990600" y="3154363"/>
            <a:ext cx="4370388" cy="579437"/>
          </a:xfrm>
          <a:prstGeom prst="rect">
            <a:avLst/>
          </a:prstGeom>
          <a:noFill/>
          <a:ln w="9525">
            <a:noFill/>
            <a:miter lim="800000"/>
            <a:headEnd/>
            <a:tailEnd/>
          </a:ln>
        </p:spPr>
        <p:txBody>
          <a:bodyPr wrap="none" anchor="ctr">
            <a:spAutoFit/>
          </a:bodyPr>
          <a:lstStyle/>
          <a:p>
            <a:r>
              <a:rPr lang="en-US" sz="3200" b="1">
                <a:solidFill>
                  <a:srgbClr val="0000FF"/>
                </a:solidFill>
                <a:latin typeface="Times New Roman" pitchFamily="18" charset="0"/>
              </a:rPr>
              <a:t>b/ Tâm I bán kính 3 cm.</a:t>
            </a:r>
          </a:p>
        </p:txBody>
      </p:sp>
      <p:sp>
        <p:nvSpPr>
          <p:cNvPr id="10246" name="Rectangle 46"/>
          <p:cNvSpPr>
            <a:spLocks noChangeArrowheads="1"/>
          </p:cNvSpPr>
          <p:nvPr/>
        </p:nvSpPr>
        <p:spPr bwMode="auto">
          <a:xfrm>
            <a:off x="1752600" y="0"/>
            <a:ext cx="7315200" cy="533400"/>
          </a:xfrm>
          <a:prstGeom prst="rect">
            <a:avLst/>
          </a:prstGeom>
          <a:noFill/>
          <a:ln w="9525">
            <a:noFill/>
            <a:miter lim="800000"/>
            <a:headEnd/>
            <a:tailEnd/>
          </a:ln>
        </p:spPr>
        <p:txBody>
          <a:bodyPr wrap="none" anchor="ctr"/>
          <a:lstStyle/>
          <a:p>
            <a:pPr algn="ctr" eaLnBrk="1" hangingPunct="1"/>
            <a:endParaRPr lang="vi-VN" sz="3600" b="1">
              <a:solidFill>
                <a:srgbClr val="0000FF"/>
              </a:solidFill>
            </a:endParaRPr>
          </a:p>
        </p:txBody>
      </p:sp>
      <p:sp>
        <p:nvSpPr>
          <p:cNvPr id="9" name="Rectangle 4"/>
          <p:cNvSpPr txBox="1">
            <a:spLocks noChangeArrowheads="1"/>
          </p:cNvSpPr>
          <p:nvPr/>
        </p:nvSpPr>
        <p:spPr>
          <a:xfrm>
            <a:off x="0" y="0"/>
            <a:ext cx="8686800" cy="1173163"/>
          </a:xfrm>
          <a:prstGeom prst="rect">
            <a:avLst/>
          </a:prstGeom>
        </p:spPr>
        <p:txBody>
          <a:bodyPr rtlCol="0">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Thứ tư ngày 15</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tháng </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4</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năm 20</a:t>
            </a:r>
            <a:r>
              <a:rPr kumimoji="0" lang="vi-VN"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20</a:t>
            </a:r>
            <a: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
            </a:r>
            <a:br>
              <a:rPr kumimoji="0" lang="en-US" altLang="en-US" sz="4400" b="1" i="0" u="none"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br>
            <a:r>
              <a:rPr kumimoji="0" lang="en-US" altLang="en-US" sz="4400" b="1" i="0" u="sng" strike="noStrike" kern="1200" cap="none" spc="0" normalizeH="0" baseline="0" noProof="0" smtClean="0">
                <a:ln>
                  <a:noFill/>
                </a:ln>
                <a:solidFill>
                  <a:srgbClr val="3333FF"/>
                </a:solidFill>
                <a:effectLst/>
                <a:uLnTx/>
                <a:uFillTx/>
                <a:latin typeface="Times New Roman" panose="02020603050405020304" pitchFamily="18" charset="0"/>
                <a:ea typeface="+mj-ea"/>
                <a:cs typeface="+mj-cs"/>
              </a:rPr>
              <a:t>Toán</a:t>
            </a:r>
            <a:endParaRPr kumimoji="0" lang="en-US" altLang="en-US" sz="4400" b="1" i="0" u="sng" strike="noStrike" kern="1200" cap="none" spc="0" normalizeH="0" baseline="0" noProof="0" dirty="0">
              <a:ln>
                <a:noFill/>
              </a:ln>
              <a:solidFill>
                <a:srgbClr val="3333FF"/>
              </a:solidFill>
              <a:effectLst/>
              <a:uLnTx/>
              <a:uFillTx/>
              <a:latin typeface="Times New Roman" panose="02020603050405020304" pitchFamily="18" charset="0"/>
              <a:ea typeface="+mj-ea"/>
              <a:cs typeface="+mj-cs"/>
            </a:endParaRPr>
          </a:p>
        </p:txBody>
      </p:sp>
      <p:sp>
        <p:nvSpPr>
          <p:cNvPr id="10" name="Text Box 5"/>
          <p:cNvSpPr txBox="1">
            <a:spLocks noChangeArrowheads="1"/>
          </p:cNvSpPr>
          <p:nvPr/>
        </p:nvSpPr>
        <p:spPr>
          <a:xfrm>
            <a:off x="152400" y="1243002"/>
            <a:ext cx="8610600" cy="685800"/>
          </a:xfrm>
          <a:prstGeom prst="rect">
            <a:avLst/>
          </a:prstGeom>
        </p:spPr>
        <p:txBody>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smtClean="0">
                <a:ln>
                  <a:noFill/>
                </a:ln>
                <a:solidFill>
                  <a:srgbClr val="FF0000"/>
                </a:solidFill>
                <a:effectLst/>
                <a:uLnTx/>
                <a:uFillTx/>
                <a:latin typeface="Times New Roman" pitchFamily="18" charset="0"/>
                <a:ea typeface="+mn-ea"/>
                <a:cs typeface="+mn-cs"/>
              </a:rPr>
              <a:t>Hình tròn, tâm, đường kính, bán kính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6040"/>
                                        </p:tgtEl>
                                        <p:attrNameLst>
                                          <p:attrName>style.visibility</p:attrName>
                                        </p:attrNameLst>
                                      </p:cBhvr>
                                      <p:to>
                                        <p:strVal val="visible"/>
                                      </p:to>
                                    </p:set>
                                    <p:animScale>
                                      <p:cBhvr>
                                        <p:cTn id="7" dur="1000" decel="50000" fill="hold">
                                          <p:stCondLst>
                                            <p:cond delay="0"/>
                                          </p:stCondLst>
                                        </p:cTn>
                                        <p:tgtEl>
                                          <p:spTgt spid="860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6040"/>
                                        </p:tgtEl>
                                        <p:attrNameLst>
                                          <p:attrName>ppt_x</p:attrName>
                                          <p:attrName>ppt_y</p:attrName>
                                        </p:attrNameLst>
                                      </p:cBhvr>
                                    </p:animMotion>
                                    <p:animEffect transition="in" filter="fade">
                                      <p:cBhvr>
                                        <p:cTn id="9" dur="1000"/>
                                        <p:tgtEl>
                                          <p:spTgt spid="8604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8" presetClass="entr" presetSubtype="0" accel="100000" fill="hold" grpId="0" nodeType="clickEffect">
                                  <p:stCondLst>
                                    <p:cond delay="0"/>
                                  </p:stCondLst>
                                  <p:childTnLst>
                                    <p:set>
                                      <p:cBhvr>
                                        <p:cTn id="13" dur="1" fill="hold">
                                          <p:stCondLst>
                                            <p:cond delay="0"/>
                                          </p:stCondLst>
                                        </p:cTn>
                                        <p:tgtEl>
                                          <p:spTgt spid="86041"/>
                                        </p:tgtEl>
                                        <p:attrNameLst>
                                          <p:attrName>style.visibility</p:attrName>
                                        </p:attrNameLst>
                                      </p:cBhvr>
                                      <p:to>
                                        <p:strVal val="visible"/>
                                      </p:to>
                                    </p:set>
                                    <p:anim calcmode="lin" valueType="num">
                                      <p:cBhvr>
                                        <p:cTn id="14" dur="500" fill="hold"/>
                                        <p:tgtEl>
                                          <p:spTgt spid="86041"/>
                                        </p:tgtEl>
                                        <p:attrNameLst>
                                          <p:attrName>ppt_w</p:attrName>
                                        </p:attrNameLst>
                                      </p:cBhvr>
                                      <p:tavLst>
                                        <p:tav tm="0">
                                          <p:val>
                                            <p:strVal val="#ppt_w*2.5"/>
                                          </p:val>
                                        </p:tav>
                                        <p:tav tm="100000">
                                          <p:val>
                                            <p:strVal val="#ppt_w"/>
                                          </p:val>
                                        </p:tav>
                                      </p:tavLst>
                                    </p:anim>
                                    <p:anim calcmode="lin" valueType="num">
                                      <p:cBhvr>
                                        <p:cTn id="15" dur="500" fill="hold"/>
                                        <p:tgtEl>
                                          <p:spTgt spid="86041"/>
                                        </p:tgtEl>
                                        <p:attrNameLst>
                                          <p:attrName>ppt_h</p:attrName>
                                        </p:attrNameLst>
                                      </p:cBhvr>
                                      <p:tavLst>
                                        <p:tav tm="0">
                                          <p:val>
                                            <p:strVal val="#ppt_h*0.01"/>
                                          </p:val>
                                        </p:tav>
                                        <p:tav tm="100000">
                                          <p:val>
                                            <p:strVal val="#ppt_h"/>
                                          </p:val>
                                        </p:tav>
                                      </p:tavLst>
                                    </p:anim>
                                    <p:anim calcmode="lin" valueType="num">
                                      <p:cBhvr>
                                        <p:cTn id="16" dur="500" fill="hold"/>
                                        <p:tgtEl>
                                          <p:spTgt spid="86041"/>
                                        </p:tgtEl>
                                        <p:attrNameLst>
                                          <p:attrName>ppt_x</p:attrName>
                                        </p:attrNameLst>
                                      </p:cBhvr>
                                      <p:tavLst>
                                        <p:tav tm="0">
                                          <p:val>
                                            <p:strVal val="#ppt_x"/>
                                          </p:val>
                                        </p:tav>
                                        <p:tav tm="100000">
                                          <p:val>
                                            <p:strVal val="#ppt_x"/>
                                          </p:val>
                                        </p:tav>
                                      </p:tavLst>
                                    </p:anim>
                                    <p:anim calcmode="lin" valueType="num">
                                      <p:cBhvr>
                                        <p:cTn id="17" dur="500" fill="hold"/>
                                        <p:tgtEl>
                                          <p:spTgt spid="86041"/>
                                        </p:tgtEl>
                                        <p:attrNameLst>
                                          <p:attrName>ppt_y</p:attrName>
                                        </p:attrNameLst>
                                      </p:cBhvr>
                                      <p:tavLst>
                                        <p:tav tm="0">
                                          <p:val>
                                            <p:strVal val="#ppt_h+1"/>
                                          </p:val>
                                        </p:tav>
                                        <p:tav tm="100000">
                                          <p:val>
                                            <p:strVal val="#ppt_y"/>
                                          </p:val>
                                        </p:tav>
                                      </p:tavLst>
                                    </p:anim>
                                    <p:animEffect transition="in" filter="fade">
                                      <p:cBhvr>
                                        <p:cTn id="18" dur="500"/>
                                        <p:tgtEl>
                                          <p:spTgt spid="8604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8" presetClass="entr" presetSubtype="0" accel="100000" fill="hold" grpId="0" nodeType="clickEffect">
                                  <p:stCondLst>
                                    <p:cond delay="0"/>
                                  </p:stCondLst>
                                  <p:childTnLst>
                                    <p:set>
                                      <p:cBhvr>
                                        <p:cTn id="22" dur="1" fill="hold">
                                          <p:stCondLst>
                                            <p:cond delay="0"/>
                                          </p:stCondLst>
                                        </p:cTn>
                                        <p:tgtEl>
                                          <p:spTgt spid="86042"/>
                                        </p:tgtEl>
                                        <p:attrNameLst>
                                          <p:attrName>style.visibility</p:attrName>
                                        </p:attrNameLst>
                                      </p:cBhvr>
                                      <p:to>
                                        <p:strVal val="visible"/>
                                      </p:to>
                                    </p:set>
                                    <p:anim calcmode="lin" valueType="num">
                                      <p:cBhvr>
                                        <p:cTn id="23" dur="500" fill="hold"/>
                                        <p:tgtEl>
                                          <p:spTgt spid="86042"/>
                                        </p:tgtEl>
                                        <p:attrNameLst>
                                          <p:attrName>ppt_w</p:attrName>
                                        </p:attrNameLst>
                                      </p:cBhvr>
                                      <p:tavLst>
                                        <p:tav tm="0">
                                          <p:val>
                                            <p:strVal val="#ppt_w*2.5"/>
                                          </p:val>
                                        </p:tav>
                                        <p:tav tm="100000">
                                          <p:val>
                                            <p:strVal val="#ppt_w"/>
                                          </p:val>
                                        </p:tav>
                                      </p:tavLst>
                                    </p:anim>
                                    <p:anim calcmode="lin" valueType="num">
                                      <p:cBhvr>
                                        <p:cTn id="24" dur="500" fill="hold"/>
                                        <p:tgtEl>
                                          <p:spTgt spid="86042"/>
                                        </p:tgtEl>
                                        <p:attrNameLst>
                                          <p:attrName>ppt_h</p:attrName>
                                        </p:attrNameLst>
                                      </p:cBhvr>
                                      <p:tavLst>
                                        <p:tav tm="0">
                                          <p:val>
                                            <p:strVal val="#ppt_h*0.01"/>
                                          </p:val>
                                        </p:tav>
                                        <p:tav tm="100000">
                                          <p:val>
                                            <p:strVal val="#ppt_h"/>
                                          </p:val>
                                        </p:tav>
                                      </p:tavLst>
                                    </p:anim>
                                    <p:anim calcmode="lin" valueType="num">
                                      <p:cBhvr>
                                        <p:cTn id="25" dur="500" fill="hold"/>
                                        <p:tgtEl>
                                          <p:spTgt spid="86042"/>
                                        </p:tgtEl>
                                        <p:attrNameLst>
                                          <p:attrName>ppt_x</p:attrName>
                                        </p:attrNameLst>
                                      </p:cBhvr>
                                      <p:tavLst>
                                        <p:tav tm="0">
                                          <p:val>
                                            <p:strVal val="#ppt_x"/>
                                          </p:val>
                                        </p:tav>
                                        <p:tav tm="100000">
                                          <p:val>
                                            <p:strVal val="#ppt_x"/>
                                          </p:val>
                                        </p:tav>
                                      </p:tavLst>
                                    </p:anim>
                                    <p:anim calcmode="lin" valueType="num">
                                      <p:cBhvr>
                                        <p:cTn id="26" dur="500" fill="hold"/>
                                        <p:tgtEl>
                                          <p:spTgt spid="86042"/>
                                        </p:tgtEl>
                                        <p:attrNameLst>
                                          <p:attrName>ppt_y</p:attrName>
                                        </p:attrNameLst>
                                      </p:cBhvr>
                                      <p:tavLst>
                                        <p:tav tm="0">
                                          <p:val>
                                            <p:strVal val="#ppt_h+1"/>
                                          </p:val>
                                        </p:tav>
                                        <p:tav tm="100000">
                                          <p:val>
                                            <p:strVal val="#ppt_y"/>
                                          </p:val>
                                        </p:tav>
                                      </p:tavLst>
                                    </p:anim>
                                    <p:animEffect transition="in" filter="fade">
                                      <p:cBhvr>
                                        <p:cTn id="27" dur="500"/>
                                        <p:tgtEl>
                                          <p:spTgt spid="86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40" grpId="0"/>
      <p:bldP spid="86041" grpId="0"/>
      <p:bldP spid="8604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878</Words>
  <Application>Microsoft Office PowerPoint</Application>
  <PresentationFormat>On-screen Show (4:3)</PresentationFormat>
  <Paragraphs>188</Paragraphs>
  <Slides>17</Slides>
  <Notes>2</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Thứ tư ngày 15 tháng 4 năm 2020 Chính tả</vt:lpstr>
      <vt:lpstr>Thứ tư ngày 15 tháng 4 năm 2020 Chính tả</vt:lpstr>
      <vt:lpstr>Thứ tư ngày 15 tháng 4 năm 2020 Chính tả</vt:lpstr>
      <vt:lpstr>Thứ tư ngày 15 tháng 4 năm 2020 Chính tả</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Hien Leo</dc:creator>
  <cp:lastModifiedBy>Hien Leo</cp:lastModifiedBy>
  <cp:revision>14</cp:revision>
  <dcterms:created xsi:type="dcterms:W3CDTF">2020-04-15T07:20:42Z</dcterms:created>
  <dcterms:modified xsi:type="dcterms:W3CDTF">2020-04-15T09:42:00Z</dcterms:modified>
</cp:coreProperties>
</file>