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6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2DC86-C853-49F9-97CD-FE2A7FF65145}" type="datetimeFigureOut">
              <a:rPr lang="en-US" smtClean="0"/>
              <a:pPr/>
              <a:t>2020-04-21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664B-67DE-485F-BA31-8E6C24BF0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2020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571612"/>
            <a:ext cx="9286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( TRANG 122)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914400" y="304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	</a:t>
            </a:r>
            <a:endParaRPr lang="en-US" sz="2800" b="1" u="sng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270125" y="6356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>
            <a:off x="0" y="0"/>
            <a:ext cx="2209800" cy="685800"/>
          </a:xfrm>
          <a:prstGeom prst="cloudCallout">
            <a:avLst>
              <a:gd name="adj1" fmla="val -2370"/>
              <a:gd name="adj2" fmla="val 36574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/>
              <a:t>Bài 1</a:t>
            </a:r>
          </a:p>
          <a:p>
            <a:pPr algn="ctr"/>
            <a:endParaRPr lang="en-US" sz="2400" b="1">
              <a:solidFill>
                <a:srgbClr val="FF00FF"/>
              </a:solidFill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0" y="714356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có 4 quả bóng xanh và 5 quả bóng </a:t>
            </a:r>
            <a:r>
              <a:rPr lang="vi-VN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đỏ.</a:t>
            </a:r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 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mấy quả bóng?</a:t>
            </a:r>
          </a:p>
          <a:p>
            <a:endParaRPr lang="en-US" sz="2800" b="1">
              <a:solidFill>
                <a:srgbClr val="000000"/>
              </a:solidFill>
            </a:endParaRP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14282" y="2571744"/>
            <a:ext cx="418896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Tóm tắt 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Có       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 …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bóng xanh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           :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bóng đỏ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Có tất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cả :  … quả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bóng ?</a:t>
            </a:r>
          </a:p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endParaRPr lang="en-US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4143372" y="2500306"/>
            <a:ext cx="534173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An có số quả bóng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+ 5 = 9 (quả bóng)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Đáp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số : 9 quả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bóng.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2000232" y="3071810"/>
            <a:ext cx="346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 flipH="1">
            <a:off x="2000232" y="3643314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155" name="Line 5"/>
          <p:cNvSpPr>
            <a:spLocks noChangeShapeType="1"/>
          </p:cNvSpPr>
          <p:nvPr/>
        </p:nvSpPr>
        <p:spPr bwMode="auto">
          <a:xfrm flipH="1">
            <a:off x="4214809" y="2357430"/>
            <a:ext cx="45719" cy="357190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6158" name="Straight Connector 17"/>
          <p:cNvCxnSpPr>
            <a:cxnSpLocks noChangeShapeType="1"/>
          </p:cNvCxnSpPr>
          <p:nvPr/>
        </p:nvCxnSpPr>
        <p:spPr bwMode="auto">
          <a:xfrm>
            <a:off x="785786" y="2357430"/>
            <a:ext cx="7215238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nimBg="1"/>
      <p:bldP spid="73736" grpId="0"/>
      <p:bldP spid="73740" grpId="0"/>
      <p:bldP spid="73742" grpId="0"/>
      <p:bldP spid="737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0" y="214290"/>
            <a:ext cx="2428860" cy="857256"/>
          </a:xfrm>
          <a:prstGeom prst="cloudCallout">
            <a:avLst>
              <a:gd name="adj1" fmla="val -8852"/>
              <a:gd name="adj2" fmla="val 34898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Bài 2</a:t>
            </a:r>
          </a:p>
          <a:p>
            <a:pPr algn="ctr"/>
            <a:endParaRPr lang="en-US" sz="2400" b="1">
              <a:solidFill>
                <a:srgbClr val="CC0000"/>
              </a:solidFill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714612" y="214290"/>
            <a:ext cx="621510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b="1">
                <a:latin typeface="Times New Roman" pitchFamily="18" charset="0"/>
                <a:cs typeface="Times New Roman" pitchFamily="18" charset="0"/>
              </a:rPr>
              <a:t>Tổ em có 5 </a:t>
            </a:r>
            <a:r>
              <a:rPr lang="pt-BR" sz="3200" b="1" smtClean="0">
                <a:latin typeface="Times New Roman" pitchFamily="18" charset="0"/>
                <a:cs typeface="Times New Roman" pitchFamily="18" charset="0"/>
              </a:rPr>
              <a:t>bạn nam </a:t>
            </a:r>
            <a:r>
              <a:rPr lang="pt-BR" sz="3200" b="1">
                <a:latin typeface="Times New Roman" pitchFamily="18" charset="0"/>
                <a:cs typeface="Times New Roman" pitchFamily="18" charset="0"/>
              </a:rPr>
              <a:t>và 5 </a:t>
            </a:r>
            <a:r>
              <a:rPr lang="pt-BR" sz="3200" b="1" smtClean="0">
                <a:latin typeface="Times New Roman" pitchFamily="18" charset="0"/>
                <a:cs typeface="Times New Roman" pitchFamily="18" charset="0"/>
              </a:rPr>
              <a:t>bạn nữ</a:t>
            </a:r>
            <a:r>
              <a:rPr lang="pt-BR" sz="32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Hỏi tổ em có tất cả mấy bạn?</a:t>
            </a:r>
          </a:p>
          <a:p>
            <a:endParaRPr lang="en-US" sz="3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0" y="2071678"/>
            <a:ext cx="364330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Tóm tắt 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Nam     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:… bạn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Nữ        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:… bạn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Có tất cả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:… bạn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1785918" y="3000372"/>
            <a:ext cx="714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 flipH="1">
            <a:off x="1857356" y="2571744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429124" y="2214554"/>
            <a:ext cx="408477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00FF"/>
                </a:solidFill>
              </a:rPr>
              <a:t> </a:t>
            </a:r>
            <a:r>
              <a:rPr lang="en-US" sz="2800" b="1" smtClean="0">
                <a:solidFill>
                  <a:srgbClr val="9900FF"/>
                </a:solidFill>
              </a:rPr>
              <a:t>              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giải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Tổ em có tất cả số bạn là: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5 + 5 = 10 (bạn)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Đáp số : 10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bạn.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Line 5"/>
          <p:cNvSpPr>
            <a:spLocks noChangeShapeType="1"/>
          </p:cNvSpPr>
          <p:nvPr/>
        </p:nvSpPr>
        <p:spPr bwMode="auto">
          <a:xfrm>
            <a:off x="3929058" y="2071678"/>
            <a:ext cx="0" cy="3200400"/>
          </a:xfrm>
          <a:prstGeom prst="line">
            <a:avLst/>
          </a:prstGeom>
          <a:ln w="28575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59" grpId="0"/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0" y="428604"/>
            <a:ext cx="2057400" cy="857256"/>
          </a:xfrm>
          <a:prstGeom prst="cloudCallout">
            <a:avLst>
              <a:gd name="adj1" fmla="val -29391"/>
              <a:gd name="adj2" fmla="val 38464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/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en-US" sz="2400" b="1">
              <a:solidFill>
                <a:srgbClr val="FF00FF"/>
              </a:solidFill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071670" y="571480"/>
            <a:ext cx="49471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Giải bài toán theo tóm tắt sau :</a:t>
            </a:r>
          </a:p>
          <a:p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0" y="1643050"/>
            <a:ext cx="413927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Tóm tắt 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Có         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:… gà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trống 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Có          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:… gà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mái</a:t>
            </a:r>
          </a:p>
          <a:p>
            <a:r>
              <a:rPr lang="es-ES" sz="3200" b="1">
                <a:latin typeface="Times New Roman" pitchFamily="18" charset="0"/>
                <a:cs typeface="Times New Roman" pitchFamily="18" charset="0"/>
              </a:rPr>
              <a:t>Có tất cả </a:t>
            </a:r>
            <a:r>
              <a:rPr lang="es-ES" sz="3200" b="1" smtClean="0">
                <a:latin typeface="Times New Roman" pitchFamily="18" charset="0"/>
                <a:cs typeface="Times New Roman" pitchFamily="18" charset="0"/>
              </a:rPr>
              <a:t> :… con </a:t>
            </a:r>
            <a:r>
              <a:rPr lang="es-ES" sz="3200" b="1">
                <a:latin typeface="Times New Roman" pitchFamily="18" charset="0"/>
                <a:cs typeface="Times New Roman" pitchFamily="18" charset="0"/>
              </a:rPr>
              <a:t>gà ?</a:t>
            </a:r>
          </a:p>
          <a:p>
            <a:endParaRPr lang="en-US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 flipH="1">
            <a:off x="2071670" y="2071678"/>
            <a:ext cx="368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 flipH="1">
            <a:off x="2071670" y="2571744"/>
            <a:ext cx="3714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4286248" y="1643050"/>
            <a:ext cx="48577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it-IT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2 + 5 = 7 (con gà)</a:t>
            </a:r>
          </a:p>
          <a:p>
            <a:r>
              <a:rPr lang="it-IT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Đáp số : 7 con </a:t>
            </a:r>
            <a:r>
              <a:rPr lang="it-IT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gà. </a:t>
            </a:r>
            <a:endParaRPr lang="it-IT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Line 5"/>
          <p:cNvSpPr>
            <a:spLocks noChangeShapeType="1"/>
          </p:cNvSpPr>
          <p:nvPr/>
        </p:nvSpPr>
        <p:spPr bwMode="auto">
          <a:xfrm>
            <a:off x="4143372" y="1500174"/>
            <a:ext cx="0" cy="3200400"/>
          </a:xfrm>
          <a:prstGeom prst="line">
            <a:avLst/>
          </a:prstGeom>
          <a:ln w="5715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5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5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5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animBg="1"/>
      <p:bldP spid="75784" grpId="0"/>
      <p:bldP spid="75785" grpId="0"/>
      <p:bldP spid="75786" grpId="0"/>
      <p:bldP spid="757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71546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Bài 4.Tính (theo mẫu):</a:t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endParaRPr lang="en-US" sz="3600"/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304800" y="1243026"/>
            <a:ext cx="41862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2cm + 3cm = 5cm</a:t>
            </a: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4606925" y="1238460"/>
            <a:ext cx="396716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b)   </a:t>
            </a:r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6cm - 2cm = 4cm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542925" y="2551126"/>
            <a:ext cx="2819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7cm + 1cm =</a:t>
            </a:r>
            <a:endParaRPr lang="en-US" alt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623888" y="3910026"/>
            <a:ext cx="2971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8cm + 2cm =</a:t>
            </a:r>
            <a:endParaRPr lang="en-US" alt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457200" y="5273885"/>
            <a:ext cx="306705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14cm + 5cm =</a:t>
            </a:r>
            <a:endParaRPr lang="en-US" alt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5046663" y="2503501"/>
            <a:ext cx="267176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5cm - 3cm =</a:t>
            </a:r>
            <a:endParaRPr lang="en-US" alt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5046663" y="3910222"/>
            <a:ext cx="28019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9cm - 4cm =</a:t>
            </a:r>
            <a:endParaRPr lang="en-US" alt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4724400" y="5357826"/>
            <a:ext cx="3124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17cm - 7cm =</a:t>
            </a:r>
            <a:endParaRPr lang="en-US" alt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3314700" y="2653966"/>
            <a:ext cx="838200" cy="5845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2"/>
          <p:cNvSpPr>
            <a:spLocks noChangeArrowheads="1"/>
          </p:cNvSpPr>
          <p:nvPr/>
        </p:nvSpPr>
        <p:spPr bwMode="auto">
          <a:xfrm>
            <a:off x="7772400" y="2692066"/>
            <a:ext cx="838200" cy="5845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43"/>
          <p:cNvSpPr>
            <a:spLocks noChangeArrowheads="1"/>
          </p:cNvSpPr>
          <p:nvPr/>
        </p:nvSpPr>
        <p:spPr bwMode="auto">
          <a:xfrm>
            <a:off x="3314700" y="4019216"/>
            <a:ext cx="1104900" cy="5845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7772400" y="3987466"/>
            <a:ext cx="838200" cy="5845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3352800" y="5359066"/>
            <a:ext cx="1104900" cy="5845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7743825" y="5382879"/>
            <a:ext cx="1095375" cy="58453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47"/>
          <p:cNvSpPr txBox="1">
            <a:spLocks noChangeArrowheads="1"/>
          </p:cNvSpPr>
          <p:nvPr/>
        </p:nvSpPr>
        <p:spPr bwMode="auto">
          <a:xfrm>
            <a:off x="3276600" y="2538426"/>
            <a:ext cx="129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8cm</a:t>
            </a: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3276600" y="3910026"/>
            <a:ext cx="129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10cm</a:t>
            </a: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3276600" y="5281626"/>
            <a:ext cx="129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19cm</a:t>
            </a: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7786710" y="2452694"/>
            <a:ext cx="108111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2cm</a:t>
            </a: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7848600" y="3910026"/>
            <a:ext cx="129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5cm</a:t>
            </a: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7848600" y="5357826"/>
            <a:ext cx="1295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10cm</a:t>
            </a:r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>
            <a:off x="4648200" y="1343530"/>
            <a:ext cx="46038" cy="467627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 build="allAtOnce"/>
      <p:bldP spid="7" grpId="0"/>
      <p:bldP spid="8" grpId="0"/>
      <p:bldP spid="9" grpId="0"/>
      <p:bldP spid="10" grpId="0"/>
      <p:bldP spid="11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264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Thứ ba ngày 21 tháng 4 năm 2020 Toán</vt:lpstr>
      <vt:lpstr>PowerPoint Presentation</vt:lpstr>
      <vt:lpstr>PowerPoint Presentation</vt:lpstr>
      <vt:lpstr>PowerPoint Presentation</vt:lpstr>
      <vt:lpstr> Bài 4.Tính (theo mẫu):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34</cp:revision>
  <dcterms:created xsi:type="dcterms:W3CDTF">2020-04-19T02:39:37Z</dcterms:created>
  <dcterms:modified xsi:type="dcterms:W3CDTF">2020-04-21T01:00:30Z</dcterms:modified>
</cp:coreProperties>
</file>